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9" r:id="rId3"/>
    <p:sldId id="293" r:id="rId4"/>
    <p:sldId id="287" r:id="rId5"/>
    <p:sldId id="286" r:id="rId6"/>
    <p:sldId id="283" r:id="rId7"/>
    <p:sldId id="288" r:id="rId8"/>
    <p:sldId id="296" r:id="rId9"/>
    <p:sldId id="284" r:id="rId10"/>
    <p:sldId id="289" r:id="rId11"/>
    <p:sldId id="290" r:id="rId12"/>
    <p:sldId id="294" r:id="rId13"/>
    <p:sldId id="309" r:id="rId14"/>
    <p:sldId id="310" r:id="rId15"/>
    <p:sldId id="295" r:id="rId16"/>
    <p:sldId id="298" r:id="rId17"/>
    <p:sldId id="303" r:id="rId18"/>
    <p:sldId id="302" r:id="rId19"/>
    <p:sldId id="267" r:id="rId20"/>
    <p:sldId id="271" r:id="rId21"/>
    <p:sldId id="257" r:id="rId22"/>
    <p:sldId id="258" r:id="rId23"/>
    <p:sldId id="260" r:id="rId24"/>
    <p:sldId id="270" r:id="rId25"/>
    <p:sldId id="277" r:id="rId26"/>
    <p:sldId id="266" r:id="rId27"/>
    <p:sldId id="305" r:id="rId28"/>
    <p:sldId id="306" r:id="rId29"/>
    <p:sldId id="307" r:id="rId30"/>
    <p:sldId id="308" r:id="rId31"/>
    <p:sldId id="276" r:id="rId32"/>
    <p:sldId id="261" r:id="rId33"/>
    <p:sldId id="278" r:id="rId34"/>
    <p:sldId id="263" r:id="rId35"/>
    <p:sldId id="264" r:id="rId36"/>
    <p:sldId id="273" r:id="rId37"/>
    <p:sldId id="304" r:id="rId38"/>
    <p:sldId id="275" r:id="rId39"/>
    <p:sldId id="265" r:id="rId40"/>
    <p:sldId id="281" r:id="rId41"/>
    <p:sldId id="274" r:id="rId42"/>
    <p:sldId id="280"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43" autoAdjust="0"/>
  </p:normalViewPr>
  <p:slideViewPr>
    <p:cSldViewPr>
      <p:cViewPr varScale="1">
        <p:scale>
          <a:sx n="86" d="100"/>
          <a:sy n="86"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uro.aliano\Dropbox\Thales%20Alenia\scenariDIC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uro.aliano\Dropbox\Thales%20Alenia\scenariDIC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uro.aliano\Dropbox\Thales%20Alenia\scenariDIC2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uro.aliano\Dropbox\Thales%20Alenia\scenariDIC201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uro.aliano\Dropbox\Thales%20Alenia\scenariDIC201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uro.aliano\Dropbox\Thales%20Alenia\scenariDIC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'hp1.2 (3)'!$B$49</c:f>
              <c:strCache>
                <c:ptCount val="1"/>
                <c:pt idx="0">
                  <c:v>net saving</c:v>
                </c:pt>
              </c:strCache>
            </c:strRef>
          </c:tx>
          <c:marker>
            <c:symbol val="none"/>
          </c:marker>
          <c:cat>
            <c:numRef>
              <c:f>'hp1.2 (3)'!$C$48:$G$48</c:f>
              <c:numCache>
                <c:formatCode>General</c:formatCode>
                <c:ptCount val="5"/>
                <c:pt idx="0">
                  <c:v>2022</c:v>
                </c:pt>
                <c:pt idx="1">
                  <c:v>2023</c:v>
                </c:pt>
                <c:pt idx="2">
                  <c:v>2024</c:v>
                </c:pt>
                <c:pt idx="3">
                  <c:v>2025</c:v>
                </c:pt>
                <c:pt idx="4">
                  <c:v>2026</c:v>
                </c:pt>
              </c:numCache>
            </c:numRef>
          </c:cat>
          <c:val>
            <c:numRef>
              <c:f>'hp1.2 (3)'!$C$49:$G$49</c:f>
              <c:numCache>
                <c:formatCode>General</c:formatCode>
                <c:ptCount val="5"/>
                <c:pt idx="0">
                  <c:v>2.3439999999999999</c:v>
                </c:pt>
                <c:pt idx="1">
                  <c:v>5.0001061216049623</c:v>
                </c:pt>
                <c:pt idx="2">
                  <c:v>7.6992446994901966</c:v>
                </c:pt>
                <c:pt idx="3">
                  <c:v>10.840362447693879</c:v>
                </c:pt>
                <c:pt idx="4">
                  <c:v>13.358426907962995</c:v>
                </c:pt>
              </c:numCache>
            </c:numRef>
          </c:val>
          <c:smooth val="0"/>
          <c:extLst>
            <c:ext xmlns:c16="http://schemas.microsoft.com/office/drawing/2014/chart" uri="{C3380CC4-5D6E-409C-BE32-E72D297353CC}">
              <c16:uniqueId val="{00000000-6CB1-40D6-BEFA-3A06A0313C45}"/>
            </c:ext>
          </c:extLst>
        </c:ser>
        <c:ser>
          <c:idx val="1"/>
          <c:order val="1"/>
          <c:tx>
            <c:strRef>
              <c:f>'hp1.2 (3)'!$B$50</c:f>
              <c:strCache>
                <c:ptCount val="1"/>
                <c:pt idx="0">
                  <c:v>investment</c:v>
                </c:pt>
              </c:strCache>
            </c:strRef>
          </c:tx>
          <c:marker>
            <c:symbol val="none"/>
          </c:marker>
          <c:cat>
            <c:numRef>
              <c:f>'hp1.2 (3)'!$C$48:$G$48</c:f>
              <c:numCache>
                <c:formatCode>General</c:formatCode>
                <c:ptCount val="5"/>
                <c:pt idx="0">
                  <c:v>2022</c:v>
                </c:pt>
                <c:pt idx="1">
                  <c:v>2023</c:v>
                </c:pt>
                <c:pt idx="2">
                  <c:v>2024</c:v>
                </c:pt>
                <c:pt idx="3">
                  <c:v>2025</c:v>
                </c:pt>
                <c:pt idx="4">
                  <c:v>2026</c:v>
                </c:pt>
              </c:numCache>
            </c:numRef>
          </c:cat>
          <c:val>
            <c:numRef>
              <c:f>'hp1.2 (3)'!$C$50:$G$50</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6CB1-40D6-BEFA-3A06A0313C45}"/>
            </c:ext>
          </c:extLst>
        </c:ser>
        <c:dLbls>
          <c:showLegendKey val="0"/>
          <c:showVal val="0"/>
          <c:showCatName val="0"/>
          <c:showSerName val="0"/>
          <c:showPercent val="0"/>
          <c:showBubbleSize val="0"/>
        </c:dLbls>
        <c:smooth val="0"/>
        <c:axId val="146345984"/>
        <c:axId val="101708864"/>
      </c:lineChart>
      <c:catAx>
        <c:axId val="146345984"/>
        <c:scaling>
          <c:orientation val="minMax"/>
        </c:scaling>
        <c:delete val="0"/>
        <c:axPos val="b"/>
        <c:numFmt formatCode="General" sourceLinked="1"/>
        <c:majorTickMark val="out"/>
        <c:minorTickMark val="none"/>
        <c:tickLblPos val="nextTo"/>
        <c:crossAx val="101708864"/>
        <c:crosses val="autoZero"/>
        <c:auto val="1"/>
        <c:lblAlgn val="ctr"/>
        <c:lblOffset val="100"/>
        <c:noMultiLvlLbl val="0"/>
      </c:catAx>
      <c:valAx>
        <c:axId val="101708864"/>
        <c:scaling>
          <c:orientation val="minMax"/>
        </c:scaling>
        <c:delete val="0"/>
        <c:axPos val="l"/>
        <c:numFmt formatCode="General" sourceLinked="1"/>
        <c:majorTickMark val="out"/>
        <c:minorTickMark val="none"/>
        <c:tickLblPos val="nextTo"/>
        <c:crossAx val="146345984"/>
        <c:crosses val="autoZero"/>
        <c:crossBetween val="between"/>
      </c:valAx>
      <c:spPr>
        <a:noFill/>
        <a:ln w="25400">
          <a:noFill/>
        </a:ln>
      </c:spPr>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'hp1.2 (3)'!$B$53</c:f>
              <c:strCache>
                <c:ptCount val="1"/>
                <c:pt idx="0">
                  <c:v>saving (personnel costs)</c:v>
                </c:pt>
              </c:strCache>
            </c:strRef>
          </c:tx>
          <c:invertIfNegative val="0"/>
          <c:cat>
            <c:numRef>
              <c:f>'hp1.2 (3)'!$C$52:$G$52</c:f>
              <c:numCache>
                <c:formatCode>General</c:formatCode>
                <c:ptCount val="5"/>
                <c:pt idx="0">
                  <c:v>2022</c:v>
                </c:pt>
                <c:pt idx="1">
                  <c:v>2023</c:v>
                </c:pt>
                <c:pt idx="2">
                  <c:v>2024</c:v>
                </c:pt>
                <c:pt idx="3">
                  <c:v>2025</c:v>
                </c:pt>
                <c:pt idx="4">
                  <c:v>2026</c:v>
                </c:pt>
              </c:numCache>
            </c:numRef>
          </c:cat>
          <c:val>
            <c:numRef>
              <c:f>'hp1.2 (3)'!$C$53:$G$53</c:f>
              <c:numCache>
                <c:formatCode>General</c:formatCode>
                <c:ptCount val="5"/>
                <c:pt idx="0">
                  <c:v>1.6999999999999993</c:v>
                </c:pt>
                <c:pt idx="1">
                  <c:v>3.5799999999999983</c:v>
                </c:pt>
                <c:pt idx="2">
                  <c:v>5.4599999999999973</c:v>
                </c:pt>
                <c:pt idx="3">
                  <c:v>7.6599999999999966</c:v>
                </c:pt>
                <c:pt idx="4">
                  <c:v>9.3599999999999959</c:v>
                </c:pt>
              </c:numCache>
            </c:numRef>
          </c:val>
          <c:extLst>
            <c:ext xmlns:c16="http://schemas.microsoft.com/office/drawing/2014/chart" uri="{C3380CC4-5D6E-409C-BE32-E72D297353CC}">
              <c16:uniqueId val="{00000000-6DA4-46F7-8431-B01B65B8F321}"/>
            </c:ext>
          </c:extLst>
        </c:ser>
        <c:ser>
          <c:idx val="1"/>
          <c:order val="1"/>
          <c:tx>
            <c:strRef>
              <c:f>'hp1.2 (3)'!$B$54</c:f>
              <c:strCache>
                <c:ptCount val="1"/>
                <c:pt idx="0">
                  <c:v>saving raw</c:v>
                </c:pt>
              </c:strCache>
            </c:strRef>
          </c:tx>
          <c:invertIfNegative val="0"/>
          <c:cat>
            <c:numRef>
              <c:f>'hp1.2 (3)'!$C$52:$G$52</c:f>
              <c:numCache>
                <c:formatCode>General</c:formatCode>
                <c:ptCount val="5"/>
                <c:pt idx="0">
                  <c:v>2022</c:v>
                </c:pt>
                <c:pt idx="1">
                  <c:v>2023</c:v>
                </c:pt>
                <c:pt idx="2">
                  <c:v>2024</c:v>
                </c:pt>
                <c:pt idx="3">
                  <c:v>2025</c:v>
                </c:pt>
                <c:pt idx="4">
                  <c:v>2026</c:v>
                </c:pt>
              </c:numCache>
            </c:numRef>
          </c:cat>
          <c:val>
            <c:numRef>
              <c:f>'hp1.2 (3)'!$C$54:$G$54</c:f>
              <c:numCache>
                <c:formatCode>General</c:formatCode>
                <c:ptCount val="5"/>
                <c:pt idx="0">
                  <c:v>0.86400000000000077</c:v>
                </c:pt>
                <c:pt idx="1">
                  <c:v>1.8180000000000014</c:v>
                </c:pt>
                <c:pt idx="2">
                  <c:v>2.772000000000002</c:v>
                </c:pt>
                <c:pt idx="3">
                  <c:v>3.8040000000000127</c:v>
                </c:pt>
                <c:pt idx="4">
                  <c:v>4.6680000000000135</c:v>
                </c:pt>
              </c:numCache>
            </c:numRef>
          </c:val>
          <c:extLst>
            <c:ext xmlns:c16="http://schemas.microsoft.com/office/drawing/2014/chart" uri="{C3380CC4-5D6E-409C-BE32-E72D297353CC}">
              <c16:uniqueId val="{00000001-6DA4-46F7-8431-B01B65B8F321}"/>
            </c:ext>
          </c:extLst>
        </c:ser>
        <c:ser>
          <c:idx val="2"/>
          <c:order val="2"/>
          <c:tx>
            <c:strRef>
              <c:f>'hp1.2 (3)'!$B$55</c:f>
              <c:strCache>
                <c:ptCount val="1"/>
                <c:pt idx="0">
                  <c:v>financial charge</c:v>
                </c:pt>
              </c:strCache>
            </c:strRef>
          </c:tx>
          <c:invertIfNegative val="0"/>
          <c:cat>
            <c:numRef>
              <c:f>'hp1.2 (3)'!$C$52:$G$52</c:f>
              <c:numCache>
                <c:formatCode>General</c:formatCode>
                <c:ptCount val="5"/>
                <c:pt idx="0">
                  <c:v>2022</c:v>
                </c:pt>
                <c:pt idx="1">
                  <c:v>2023</c:v>
                </c:pt>
                <c:pt idx="2">
                  <c:v>2024</c:v>
                </c:pt>
                <c:pt idx="3">
                  <c:v>2025</c:v>
                </c:pt>
                <c:pt idx="4">
                  <c:v>2026</c:v>
                </c:pt>
              </c:numCache>
            </c:numRef>
          </c:cat>
          <c:val>
            <c:numRef>
              <c:f>'hp1.2 (3)'!$C$55:$G$55</c:f>
              <c:numCache>
                <c:formatCode>General</c:formatCode>
                <c:ptCount val="5"/>
                <c:pt idx="0">
                  <c:v>-0.22</c:v>
                </c:pt>
                <c:pt idx="1">
                  <c:v>-0.39789387839503715</c:v>
                </c:pt>
                <c:pt idx="2">
                  <c:v>-0.53275530050980224</c:v>
                </c:pt>
                <c:pt idx="3">
                  <c:v>-0.62363755230612938</c:v>
                </c:pt>
                <c:pt idx="4">
                  <c:v>-0.66957309203701287</c:v>
                </c:pt>
              </c:numCache>
            </c:numRef>
          </c:val>
          <c:extLst>
            <c:ext xmlns:c16="http://schemas.microsoft.com/office/drawing/2014/chart" uri="{C3380CC4-5D6E-409C-BE32-E72D297353CC}">
              <c16:uniqueId val="{00000002-6DA4-46F7-8431-B01B65B8F321}"/>
            </c:ext>
          </c:extLst>
        </c:ser>
        <c:dLbls>
          <c:showLegendKey val="0"/>
          <c:showVal val="0"/>
          <c:showCatName val="0"/>
          <c:showSerName val="0"/>
          <c:showPercent val="0"/>
          <c:showBubbleSize val="0"/>
        </c:dLbls>
        <c:gapWidth val="150"/>
        <c:overlap val="100"/>
        <c:axId val="145217536"/>
        <c:axId val="101710592"/>
      </c:barChart>
      <c:catAx>
        <c:axId val="145217536"/>
        <c:scaling>
          <c:orientation val="minMax"/>
        </c:scaling>
        <c:delete val="0"/>
        <c:axPos val="b"/>
        <c:numFmt formatCode="General" sourceLinked="1"/>
        <c:majorTickMark val="out"/>
        <c:minorTickMark val="none"/>
        <c:tickLblPos val="nextTo"/>
        <c:crossAx val="101710592"/>
        <c:crosses val="autoZero"/>
        <c:auto val="1"/>
        <c:lblAlgn val="ctr"/>
        <c:lblOffset val="100"/>
        <c:noMultiLvlLbl val="0"/>
      </c:catAx>
      <c:valAx>
        <c:axId val="101710592"/>
        <c:scaling>
          <c:orientation val="minMax"/>
        </c:scaling>
        <c:delete val="0"/>
        <c:axPos val="l"/>
        <c:numFmt formatCode="General" sourceLinked="1"/>
        <c:majorTickMark val="out"/>
        <c:minorTickMark val="none"/>
        <c:tickLblPos val="nextTo"/>
        <c:crossAx val="14521753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'cf2.1'!$C$20</c:f>
              <c:strCache>
                <c:ptCount val="1"/>
                <c:pt idx="0">
                  <c:v>Cf Cumulato</c:v>
                </c:pt>
              </c:strCache>
            </c:strRef>
          </c:tx>
          <c:marker>
            <c:symbol val="none"/>
          </c:marker>
          <c:cat>
            <c:numRef>
              <c:f>'cf2.1'!$D$19:$AA$19</c:f>
              <c:numCache>
                <c:formatCode>[$-410]d\-mmm\-yy;@</c:formatCode>
                <c:ptCount val="24"/>
                <c:pt idx="0">
                  <c:v>44012</c:v>
                </c:pt>
                <c:pt idx="1">
                  <c:v>44196</c:v>
                </c:pt>
                <c:pt idx="2">
                  <c:v>44377</c:v>
                </c:pt>
                <c:pt idx="3">
                  <c:v>44561</c:v>
                </c:pt>
                <c:pt idx="4">
                  <c:v>44742</c:v>
                </c:pt>
                <c:pt idx="5">
                  <c:v>44926</c:v>
                </c:pt>
                <c:pt idx="6">
                  <c:v>45107</c:v>
                </c:pt>
                <c:pt idx="7">
                  <c:v>45291</c:v>
                </c:pt>
                <c:pt idx="8">
                  <c:v>45473</c:v>
                </c:pt>
                <c:pt idx="9">
                  <c:v>45657</c:v>
                </c:pt>
                <c:pt idx="10">
                  <c:v>45838</c:v>
                </c:pt>
                <c:pt idx="11">
                  <c:v>46022</c:v>
                </c:pt>
                <c:pt idx="12">
                  <c:v>46203</c:v>
                </c:pt>
                <c:pt idx="13">
                  <c:v>46387</c:v>
                </c:pt>
                <c:pt idx="14">
                  <c:v>46568</c:v>
                </c:pt>
                <c:pt idx="15">
                  <c:v>46752</c:v>
                </c:pt>
                <c:pt idx="16">
                  <c:v>46934</c:v>
                </c:pt>
                <c:pt idx="17">
                  <c:v>47118</c:v>
                </c:pt>
              </c:numCache>
            </c:numRef>
          </c:cat>
          <c:val>
            <c:numRef>
              <c:f>'cf2.1'!$D$20:$AA$20</c:f>
              <c:numCache>
                <c:formatCode>_("€"* #,##0.00_);_("€"* \(#,##0.00\);_("€"* "-"??_);_(@_)</c:formatCode>
                <c:ptCount val="24"/>
                <c:pt idx="0">
                  <c:v>-1.066957309203701</c:v>
                </c:pt>
                <c:pt idx="1">
                  <c:v>-2.133914618407402</c:v>
                </c:pt>
                <c:pt idx="2">
                  <c:v>-3.2008719276111028</c:v>
                </c:pt>
                <c:pt idx="3">
                  <c:v>-2.9858292368148041</c:v>
                </c:pt>
                <c:pt idx="4">
                  <c:v>-2.7707865460185053</c:v>
                </c:pt>
                <c:pt idx="5">
                  <c:v>-2.4207438552222067</c:v>
                </c:pt>
                <c:pt idx="6">
                  <c:v>-2.0707011644259081</c:v>
                </c:pt>
                <c:pt idx="7">
                  <c:v>-1.7206584736296093</c:v>
                </c:pt>
                <c:pt idx="8">
                  <c:v>-1.3706157828333105</c:v>
                </c:pt>
                <c:pt idx="9">
                  <c:v>-0.82157309203700657</c:v>
                </c:pt>
                <c:pt idx="10">
                  <c:v>-0.2725304012407026</c:v>
                </c:pt>
                <c:pt idx="11">
                  <c:v>-5.7487710444403595E-2</c:v>
                </c:pt>
                <c:pt idx="12">
                  <c:v>0.27835498035189632</c:v>
                </c:pt>
                <c:pt idx="13">
                  <c:v>0.61419767114819623</c:v>
                </c:pt>
                <c:pt idx="14">
                  <c:v>0.97420036194449633</c:v>
                </c:pt>
                <c:pt idx="15">
                  <c:v>1.3342030527407964</c:v>
                </c:pt>
                <c:pt idx="16">
                  <c:v>1.696197743537097</c:v>
                </c:pt>
                <c:pt idx="17">
                  <c:v>2.0581924343333977</c:v>
                </c:pt>
              </c:numCache>
            </c:numRef>
          </c:val>
          <c:smooth val="0"/>
          <c:extLst>
            <c:ext xmlns:c16="http://schemas.microsoft.com/office/drawing/2014/chart" uri="{C3380CC4-5D6E-409C-BE32-E72D297353CC}">
              <c16:uniqueId val="{00000000-B4B8-490A-8430-DCC693BAC8FD}"/>
            </c:ext>
          </c:extLst>
        </c:ser>
        <c:dLbls>
          <c:showLegendKey val="0"/>
          <c:showVal val="0"/>
          <c:showCatName val="0"/>
          <c:showSerName val="0"/>
          <c:showPercent val="0"/>
          <c:showBubbleSize val="0"/>
        </c:dLbls>
        <c:smooth val="0"/>
        <c:axId val="146968576"/>
        <c:axId val="146090240"/>
      </c:lineChart>
      <c:dateAx>
        <c:axId val="146968576"/>
        <c:scaling>
          <c:orientation val="minMax"/>
        </c:scaling>
        <c:delete val="0"/>
        <c:axPos val="b"/>
        <c:numFmt formatCode="[$-410]d\-mmm\-yy;@" sourceLinked="1"/>
        <c:majorTickMark val="out"/>
        <c:minorTickMark val="none"/>
        <c:tickLblPos val="nextTo"/>
        <c:crossAx val="146090240"/>
        <c:crosses val="autoZero"/>
        <c:auto val="1"/>
        <c:lblOffset val="100"/>
        <c:baseTimeUnit val="months"/>
      </c:dateAx>
      <c:valAx>
        <c:axId val="146090240"/>
        <c:scaling>
          <c:orientation val="minMax"/>
        </c:scaling>
        <c:delete val="0"/>
        <c:axPos val="l"/>
        <c:numFmt formatCode="_(&quot;€&quot;* #,##0.00_);_(&quot;€&quot;* \(#,##0.00\);_(&quot;€&quot;* &quot;-&quot;??_);_(@_)" sourceLinked="1"/>
        <c:majorTickMark val="out"/>
        <c:minorTickMark val="none"/>
        <c:tickLblPos val="nextTo"/>
        <c:crossAx val="1469685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'hp2.2'!$B$48</c:f>
              <c:strCache>
                <c:ptCount val="1"/>
                <c:pt idx="0">
                  <c:v>net saving</c:v>
                </c:pt>
              </c:strCache>
            </c:strRef>
          </c:tx>
          <c:marker>
            <c:symbol val="none"/>
          </c:marker>
          <c:cat>
            <c:numRef>
              <c:f>'hp2.2'!$C$47:$L$47</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'hp2.2'!$C$48:$L$48</c:f>
              <c:numCache>
                <c:formatCode>General</c:formatCode>
                <c:ptCount val="10"/>
                <c:pt idx="0">
                  <c:v>6.8699999999999974</c:v>
                </c:pt>
                <c:pt idx="1">
                  <c:v>14.529498534454419</c:v>
                </c:pt>
                <c:pt idx="2">
                  <c:v>22.321904571121259</c:v>
                </c:pt>
                <c:pt idx="3">
                  <c:v>31.150730075049193</c:v>
                </c:pt>
                <c:pt idx="4">
                  <c:v>38.559593674517956</c:v>
                </c:pt>
                <c:pt idx="5">
                  <c:v>46.688224477629461</c:v>
                </c:pt>
                <c:pt idx="6">
                  <c:v>55.07966604636384</c:v>
                </c:pt>
                <c:pt idx="7">
                  <c:v>63.628920535239786</c:v>
                </c:pt>
                <c:pt idx="8">
                  <c:v>72.341321002059189</c:v>
                </c:pt>
                <c:pt idx="9">
                  <c:v>81.042577498573465</c:v>
                </c:pt>
              </c:numCache>
            </c:numRef>
          </c:val>
          <c:smooth val="0"/>
          <c:extLst>
            <c:ext xmlns:c16="http://schemas.microsoft.com/office/drawing/2014/chart" uri="{C3380CC4-5D6E-409C-BE32-E72D297353CC}">
              <c16:uniqueId val="{00000000-7F85-44A9-8D65-0C1D8941A88F}"/>
            </c:ext>
          </c:extLst>
        </c:ser>
        <c:ser>
          <c:idx val="1"/>
          <c:order val="1"/>
          <c:tx>
            <c:strRef>
              <c:f>'hp2.2'!$B$49</c:f>
              <c:strCache>
                <c:ptCount val="1"/>
                <c:pt idx="0">
                  <c:v>investment</c:v>
                </c:pt>
              </c:strCache>
            </c:strRef>
          </c:tx>
          <c:marker>
            <c:symbol val="none"/>
          </c:marker>
          <c:cat>
            <c:numRef>
              <c:f>'hp2.2'!$C$47:$L$47</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'hp2.2'!$C$49:$L$49</c:f>
              <c:numCache>
                <c:formatCode>General</c:formatCode>
                <c:ptCount val="10"/>
                <c:pt idx="0">
                  <c:v>55</c:v>
                </c:pt>
                <c:pt idx="1">
                  <c:v>55</c:v>
                </c:pt>
                <c:pt idx="2">
                  <c:v>55</c:v>
                </c:pt>
                <c:pt idx="3">
                  <c:v>55</c:v>
                </c:pt>
                <c:pt idx="4">
                  <c:v>55</c:v>
                </c:pt>
                <c:pt idx="5">
                  <c:v>55</c:v>
                </c:pt>
                <c:pt idx="6">
                  <c:v>55</c:v>
                </c:pt>
                <c:pt idx="7">
                  <c:v>55</c:v>
                </c:pt>
                <c:pt idx="8">
                  <c:v>55</c:v>
                </c:pt>
                <c:pt idx="9">
                  <c:v>55</c:v>
                </c:pt>
              </c:numCache>
            </c:numRef>
          </c:val>
          <c:smooth val="0"/>
          <c:extLst>
            <c:ext xmlns:c16="http://schemas.microsoft.com/office/drawing/2014/chart" uri="{C3380CC4-5D6E-409C-BE32-E72D297353CC}">
              <c16:uniqueId val="{00000001-7F85-44A9-8D65-0C1D8941A88F}"/>
            </c:ext>
          </c:extLst>
        </c:ser>
        <c:dLbls>
          <c:showLegendKey val="0"/>
          <c:showVal val="0"/>
          <c:showCatName val="0"/>
          <c:showSerName val="0"/>
          <c:showPercent val="0"/>
          <c:showBubbleSize val="0"/>
        </c:dLbls>
        <c:smooth val="0"/>
        <c:axId val="147013632"/>
        <c:axId val="146091968"/>
      </c:lineChart>
      <c:catAx>
        <c:axId val="147013632"/>
        <c:scaling>
          <c:orientation val="minMax"/>
        </c:scaling>
        <c:delete val="0"/>
        <c:axPos val="b"/>
        <c:numFmt formatCode="General" sourceLinked="1"/>
        <c:majorTickMark val="out"/>
        <c:minorTickMark val="none"/>
        <c:tickLblPos val="nextTo"/>
        <c:crossAx val="146091968"/>
        <c:crosses val="autoZero"/>
        <c:auto val="1"/>
        <c:lblAlgn val="ctr"/>
        <c:lblOffset val="100"/>
        <c:noMultiLvlLbl val="0"/>
      </c:catAx>
      <c:valAx>
        <c:axId val="146091968"/>
        <c:scaling>
          <c:orientation val="minMax"/>
        </c:scaling>
        <c:delete val="0"/>
        <c:axPos val="l"/>
        <c:numFmt formatCode="General" sourceLinked="1"/>
        <c:majorTickMark val="out"/>
        <c:minorTickMark val="none"/>
        <c:tickLblPos val="nextTo"/>
        <c:crossAx val="147013632"/>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960629921259828E-2"/>
          <c:y val="4.214129483814523E-2"/>
          <c:w val="0.54895603674540683"/>
          <c:h val="0.89719889180519097"/>
        </c:manualLayout>
      </c:layout>
      <c:barChart>
        <c:barDir val="col"/>
        <c:grouping val="stacked"/>
        <c:varyColors val="0"/>
        <c:ser>
          <c:idx val="0"/>
          <c:order val="0"/>
          <c:tx>
            <c:strRef>
              <c:f>'hp2.2'!$B$42</c:f>
              <c:strCache>
                <c:ptCount val="1"/>
                <c:pt idx="0">
                  <c:v>saving (personnel costs)</c:v>
                </c:pt>
              </c:strCache>
            </c:strRef>
          </c:tx>
          <c:invertIfNegative val="0"/>
          <c:cat>
            <c:numRef>
              <c:f>'hp2.2'!$C$41:$L$41</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'hp2.2'!$C$42:$L$42</c:f>
              <c:numCache>
                <c:formatCode>General</c:formatCode>
                <c:ptCount val="10"/>
                <c:pt idx="0">
                  <c:v>3.3999999999999986</c:v>
                </c:pt>
                <c:pt idx="1">
                  <c:v>7.1599999999999984</c:v>
                </c:pt>
                <c:pt idx="2">
                  <c:v>10.919999999999998</c:v>
                </c:pt>
                <c:pt idx="3">
                  <c:v>15.319999999999997</c:v>
                </c:pt>
                <c:pt idx="4">
                  <c:v>18.719999999999995</c:v>
                </c:pt>
                <c:pt idx="5">
                  <c:v>22.463999999999995</c:v>
                </c:pt>
                <c:pt idx="6">
                  <c:v>26.276799999999994</c:v>
                </c:pt>
                <c:pt idx="7">
                  <c:v>30.100159999999992</c:v>
                </c:pt>
                <c:pt idx="8">
                  <c:v>33.936191999999991</c:v>
                </c:pt>
                <c:pt idx="9">
                  <c:v>37.659430399999991</c:v>
                </c:pt>
              </c:numCache>
            </c:numRef>
          </c:val>
          <c:extLst>
            <c:ext xmlns:c16="http://schemas.microsoft.com/office/drawing/2014/chart" uri="{C3380CC4-5D6E-409C-BE32-E72D297353CC}">
              <c16:uniqueId val="{00000000-7A9B-4D13-9013-558E3F984C9A}"/>
            </c:ext>
          </c:extLst>
        </c:ser>
        <c:ser>
          <c:idx val="1"/>
          <c:order val="1"/>
          <c:tx>
            <c:strRef>
              <c:f>'hp2.2'!$B$43</c:f>
              <c:strCache>
                <c:ptCount val="1"/>
                <c:pt idx="0">
                  <c:v>finance charge</c:v>
                </c:pt>
              </c:strCache>
            </c:strRef>
          </c:tx>
          <c:invertIfNegative val="0"/>
          <c:cat>
            <c:numRef>
              <c:f>'hp2.2'!$C$41:$L$41</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'hp2.2'!$C$43:$L$43</c:f>
              <c:numCache>
                <c:formatCode>General</c:formatCode>
                <c:ptCount val="10"/>
                <c:pt idx="0">
                  <c:v>-1.21</c:v>
                </c:pt>
                <c:pt idx="1">
                  <c:v>-2.3105014655455784</c:v>
                </c:pt>
                <c:pt idx="2">
                  <c:v>-3.2990954288787386</c:v>
                </c:pt>
                <c:pt idx="3">
                  <c:v>-4.1733199249508068</c:v>
                </c:pt>
                <c:pt idx="4">
                  <c:v>-4.9306588254820394</c:v>
                </c:pt>
                <c:pt idx="5">
                  <c:v>-5.5685406473705381</c:v>
                </c:pt>
                <c:pt idx="6">
                  <c:v>-6.084337334886162</c:v>
                </c:pt>
                <c:pt idx="7">
                  <c:v>-6.4753630150727082</c:v>
                </c:pt>
                <c:pt idx="8">
                  <c:v>-6.7388727257689371</c:v>
                </c:pt>
                <c:pt idx="9">
                  <c:v>-6.872061115646062</c:v>
                </c:pt>
              </c:numCache>
            </c:numRef>
          </c:val>
          <c:extLst>
            <c:ext xmlns:c16="http://schemas.microsoft.com/office/drawing/2014/chart" uri="{C3380CC4-5D6E-409C-BE32-E72D297353CC}">
              <c16:uniqueId val="{00000001-7A9B-4D13-9013-558E3F984C9A}"/>
            </c:ext>
          </c:extLst>
        </c:ser>
        <c:ser>
          <c:idx val="2"/>
          <c:order val="2"/>
          <c:tx>
            <c:strRef>
              <c:f>'hp2.2'!$B$44</c:f>
              <c:strCache>
                <c:ptCount val="1"/>
                <c:pt idx="0">
                  <c:v>local rent cost</c:v>
                </c:pt>
              </c:strCache>
            </c:strRef>
          </c:tx>
          <c:invertIfNegative val="0"/>
          <c:cat>
            <c:numRef>
              <c:f>'hp2.2'!$C$41:$L$41</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'hp2.2'!$C$44:$L$44</c:f>
              <c:numCache>
                <c:formatCode>General</c:formatCode>
                <c:ptCount val="10"/>
                <c:pt idx="0">
                  <c:v>1.4</c:v>
                </c:pt>
                <c:pt idx="1">
                  <c:v>2.8</c:v>
                </c:pt>
                <c:pt idx="2">
                  <c:v>4.1999999999999993</c:v>
                </c:pt>
                <c:pt idx="3">
                  <c:v>5.6</c:v>
                </c:pt>
                <c:pt idx="4">
                  <c:v>7</c:v>
                </c:pt>
                <c:pt idx="5">
                  <c:v>8.4</c:v>
                </c:pt>
                <c:pt idx="6">
                  <c:v>9.8000000000000007</c:v>
                </c:pt>
                <c:pt idx="7">
                  <c:v>11.200000000000001</c:v>
                </c:pt>
                <c:pt idx="8">
                  <c:v>12.600000000000001</c:v>
                </c:pt>
                <c:pt idx="9">
                  <c:v>14.000000000000002</c:v>
                </c:pt>
              </c:numCache>
            </c:numRef>
          </c:val>
          <c:extLst>
            <c:ext xmlns:c16="http://schemas.microsoft.com/office/drawing/2014/chart" uri="{C3380CC4-5D6E-409C-BE32-E72D297353CC}">
              <c16:uniqueId val="{00000002-7A9B-4D13-9013-558E3F984C9A}"/>
            </c:ext>
          </c:extLst>
        </c:ser>
        <c:ser>
          <c:idx val="3"/>
          <c:order val="3"/>
          <c:tx>
            <c:strRef>
              <c:f>'hp2.2'!$B$45</c:f>
              <c:strCache>
                <c:ptCount val="1"/>
                <c:pt idx="0">
                  <c:v>obsolescence</c:v>
                </c:pt>
              </c:strCache>
            </c:strRef>
          </c:tx>
          <c:invertIfNegative val="0"/>
          <c:cat>
            <c:numRef>
              <c:f>'hp2.2'!$C$41:$L$41</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'hp2.2'!$C$45:$L$45</c:f>
              <c:numCache>
                <c:formatCode>General</c:formatCode>
                <c:ptCount val="10"/>
                <c:pt idx="0">
                  <c:v>0.4</c:v>
                </c:pt>
                <c:pt idx="1">
                  <c:v>0.82000000000000006</c:v>
                </c:pt>
                <c:pt idx="2">
                  <c:v>1.2610000000000001</c:v>
                </c:pt>
                <c:pt idx="3">
                  <c:v>1.7240500000000001</c:v>
                </c:pt>
                <c:pt idx="4">
                  <c:v>2.2102525000000002</c:v>
                </c:pt>
                <c:pt idx="5">
                  <c:v>2.7207651250000002</c:v>
                </c:pt>
                <c:pt idx="6">
                  <c:v>3.2568033812500006</c:v>
                </c:pt>
                <c:pt idx="7">
                  <c:v>3.8196435503125006</c:v>
                </c:pt>
                <c:pt idx="8">
                  <c:v>4.4106257278281262</c:v>
                </c:pt>
                <c:pt idx="9">
                  <c:v>5.0311570142195325</c:v>
                </c:pt>
              </c:numCache>
            </c:numRef>
          </c:val>
          <c:extLst>
            <c:ext xmlns:c16="http://schemas.microsoft.com/office/drawing/2014/chart" uri="{C3380CC4-5D6E-409C-BE32-E72D297353CC}">
              <c16:uniqueId val="{00000003-7A9B-4D13-9013-558E3F984C9A}"/>
            </c:ext>
          </c:extLst>
        </c:ser>
        <c:ser>
          <c:idx val="4"/>
          <c:order val="4"/>
          <c:tx>
            <c:strRef>
              <c:f>'hp2.2'!$B$46</c:f>
              <c:strCache>
                <c:ptCount val="1"/>
                <c:pt idx="0">
                  <c:v>saving raw</c:v>
                </c:pt>
              </c:strCache>
            </c:strRef>
          </c:tx>
          <c:invertIfNegative val="0"/>
          <c:cat>
            <c:numRef>
              <c:f>'hp2.2'!$C$41:$L$41</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'hp2.2'!$C$46:$L$46</c:f>
              <c:numCache>
                <c:formatCode>General</c:formatCode>
                <c:ptCount val="10"/>
                <c:pt idx="0">
                  <c:v>2.879999999999999</c:v>
                </c:pt>
                <c:pt idx="1">
                  <c:v>6.0599999999999987</c:v>
                </c:pt>
                <c:pt idx="2">
                  <c:v>9.2399999999999984</c:v>
                </c:pt>
                <c:pt idx="3">
                  <c:v>12.680000000000003</c:v>
                </c:pt>
                <c:pt idx="4">
                  <c:v>15.560000000000002</c:v>
                </c:pt>
                <c:pt idx="5">
                  <c:v>18.672000000000004</c:v>
                </c:pt>
                <c:pt idx="6">
                  <c:v>21.830400000000004</c:v>
                </c:pt>
                <c:pt idx="7">
                  <c:v>24.984480000000005</c:v>
                </c:pt>
                <c:pt idx="8">
                  <c:v>28.133376000000005</c:v>
                </c:pt>
                <c:pt idx="9">
                  <c:v>31.224051200000005</c:v>
                </c:pt>
              </c:numCache>
            </c:numRef>
          </c:val>
          <c:extLst>
            <c:ext xmlns:c16="http://schemas.microsoft.com/office/drawing/2014/chart" uri="{C3380CC4-5D6E-409C-BE32-E72D297353CC}">
              <c16:uniqueId val="{00000004-7A9B-4D13-9013-558E3F984C9A}"/>
            </c:ext>
          </c:extLst>
        </c:ser>
        <c:dLbls>
          <c:showLegendKey val="0"/>
          <c:showVal val="0"/>
          <c:showCatName val="0"/>
          <c:showSerName val="0"/>
          <c:showPercent val="0"/>
          <c:showBubbleSize val="0"/>
        </c:dLbls>
        <c:gapWidth val="150"/>
        <c:overlap val="100"/>
        <c:axId val="147014144"/>
        <c:axId val="146093696"/>
      </c:barChart>
      <c:catAx>
        <c:axId val="147014144"/>
        <c:scaling>
          <c:orientation val="minMax"/>
        </c:scaling>
        <c:delete val="0"/>
        <c:axPos val="b"/>
        <c:numFmt formatCode="General" sourceLinked="1"/>
        <c:majorTickMark val="out"/>
        <c:minorTickMark val="none"/>
        <c:tickLblPos val="nextTo"/>
        <c:crossAx val="146093696"/>
        <c:crosses val="autoZero"/>
        <c:auto val="1"/>
        <c:lblAlgn val="ctr"/>
        <c:lblOffset val="100"/>
        <c:noMultiLvlLbl val="0"/>
      </c:catAx>
      <c:valAx>
        <c:axId val="146093696"/>
        <c:scaling>
          <c:orientation val="minMax"/>
        </c:scaling>
        <c:delete val="0"/>
        <c:axPos val="l"/>
        <c:numFmt formatCode="General" sourceLinked="1"/>
        <c:majorTickMark val="out"/>
        <c:minorTickMark val="none"/>
        <c:tickLblPos val="nextTo"/>
        <c:crossAx val="147014144"/>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'cf2.2'!$C$20</c:f>
              <c:strCache>
                <c:ptCount val="1"/>
                <c:pt idx="0">
                  <c:v>Cf Cumulato</c:v>
                </c:pt>
              </c:strCache>
            </c:strRef>
          </c:tx>
          <c:marker>
            <c:symbol val="none"/>
          </c:marker>
          <c:cat>
            <c:numRef>
              <c:f>'cf2.2'!$D$19:$AA$19</c:f>
              <c:numCache>
                <c:formatCode>[$-410]d\-mmm\-yy;@</c:formatCode>
                <c:ptCount val="24"/>
                <c:pt idx="0">
                  <c:v>44012</c:v>
                </c:pt>
                <c:pt idx="1">
                  <c:v>44196</c:v>
                </c:pt>
                <c:pt idx="2">
                  <c:v>44377</c:v>
                </c:pt>
                <c:pt idx="3">
                  <c:v>44561</c:v>
                </c:pt>
                <c:pt idx="4">
                  <c:v>44742</c:v>
                </c:pt>
                <c:pt idx="5">
                  <c:v>44926</c:v>
                </c:pt>
                <c:pt idx="6">
                  <c:v>45107</c:v>
                </c:pt>
                <c:pt idx="7">
                  <c:v>45291</c:v>
                </c:pt>
                <c:pt idx="8">
                  <c:v>45473</c:v>
                </c:pt>
                <c:pt idx="9">
                  <c:v>45657</c:v>
                </c:pt>
                <c:pt idx="10">
                  <c:v>45838</c:v>
                </c:pt>
                <c:pt idx="11">
                  <c:v>46022</c:v>
                </c:pt>
                <c:pt idx="12">
                  <c:v>46203</c:v>
                </c:pt>
                <c:pt idx="13">
                  <c:v>46387</c:v>
                </c:pt>
                <c:pt idx="14">
                  <c:v>46568</c:v>
                </c:pt>
                <c:pt idx="15">
                  <c:v>46752</c:v>
                </c:pt>
                <c:pt idx="16">
                  <c:v>46934</c:v>
                </c:pt>
                <c:pt idx="17">
                  <c:v>47118</c:v>
                </c:pt>
                <c:pt idx="18">
                  <c:v>47299</c:v>
                </c:pt>
                <c:pt idx="19">
                  <c:v>47483</c:v>
                </c:pt>
                <c:pt idx="20">
                  <c:v>47664</c:v>
                </c:pt>
                <c:pt idx="21">
                  <c:v>47848</c:v>
                </c:pt>
                <c:pt idx="22">
                  <c:v>48029</c:v>
                </c:pt>
                <c:pt idx="23">
                  <c:v>48213</c:v>
                </c:pt>
              </c:numCache>
            </c:numRef>
          </c:cat>
          <c:val>
            <c:numRef>
              <c:f>'cf2.2'!$D$20:$AA$20</c:f>
              <c:numCache>
                <c:formatCode>_("€"* #,##0.00_);_("€"* \(#,##0.00\);_("€"* "-"??_);_(@_)</c:formatCode>
                <c:ptCount val="24"/>
                <c:pt idx="0">
                  <c:v>-3.0936030557823018</c:v>
                </c:pt>
                <c:pt idx="1">
                  <c:v>-6.1872061115646035</c:v>
                </c:pt>
                <c:pt idx="2">
                  <c:v>-9.2808091673469058</c:v>
                </c:pt>
                <c:pt idx="3">
                  <c:v>-8.3344122231292097</c:v>
                </c:pt>
                <c:pt idx="4">
                  <c:v>-7.3880152789115128</c:v>
                </c:pt>
                <c:pt idx="5">
                  <c:v>-6.1016183346938151</c:v>
                </c:pt>
                <c:pt idx="6">
                  <c:v>-4.8152213904761174</c:v>
                </c:pt>
                <c:pt idx="7">
                  <c:v>-3.5183244462584193</c:v>
                </c:pt>
                <c:pt idx="8">
                  <c:v>-2.2214275020407213</c:v>
                </c:pt>
                <c:pt idx="9">
                  <c:v>-0.46350555782302139</c:v>
                </c:pt>
                <c:pt idx="10">
                  <c:v>1.2944163863946785</c:v>
                </c:pt>
                <c:pt idx="11">
                  <c:v>2.2839145806123753</c:v>
                </c:pt>
                <c:pt idx="12">
                  <c:v>3.5735678373300734</c:v>
                </c:pt>
                <c:pt idx="13">
                  <c:v>4.8632210940477716</c:v>
                </c:pt>
                <c:pt idx="14">
                  <c:v>6.2232371663904704</c:v>
                </c:pt>
                <c:pt idx="15">
                  <c:v>7.5832532387331693</c:v>
                </c:pt>
                <c:pt idx="16">
                  <c:v>8.9597902674821164</c:v>
                </c:pt>
                <c:pt idx="17">
                  <c:v>10.336327296231065</c:v>
                </c:pt>
                <c:pt idx="18">
                  <c:v>11.730679329206575</c:v>
                </c:pt>
                <c:pt idx="19">
                  <c:v>13.125031362182085</c:v>
                </c:pt>
                <c:pt idx="20">
                  <c:v>14.448650749595487</c:v>
                </c:pt>
                <c:pt idx="21">
                  <c:v>15.772270137008888</c:v>
                </c:pt>
                <c:pt idx="22">
                  <c:v>20.18949258020459</c:v>
                </c:pt>
                <c:pt idx="23">
                  <c:v>24.606715023400291</c:v>
                </c:pt>
              </c:numCache>
            </c:numRef>
          </c:val>
          <c:smooth val="0"/>
          <c:extLst>
            <c:ext xmlns:c16="http://schemas.microsoft.com/office/drawing/2014/chart" uri="{C3380CC4-5D6E-409C-BE32-E72D297353CC}">
              <c16:uniqueId val="{00000000-4175-43CB-84DA-BF87BEA5E701}"/>
            </c:ext>
          </c:extLst>
        </c:ser>
        <c:dLbls>
          <c:showLegendKey val="0"/>
          <c:showVal val="0"/>
          <c:showCatName val="0"/>
          <c:showSerName val="0"/>
          <c:showPercent val="0"/>
          <c:showBubbleSize val="0"/>
        </c:dLbls>
        <c:smooth val="0"/>
        <c:axId val="145507840"/>
        <c:axId val="145564224"/>
      </c:lineChart>
      <c:dateAx>
        <c:axId val="145507840"/>
        <c:scaling>
          <c:orientation val="minMax"/>
        </c:scaling>
        <c:delete val="0"/>
        <c:axPos val="b"/>
        <c:numFmt formatCode="[$-410]d\-mmm\-yy;@" sourceLinked="1"/>
        <c:majorTickMark val="out"/>
        <c:minorTickMark val="none"/>
        <c:tickLblPos val="nextTo"/>
        <c:crossAx val="145564224"/>
        <c:crosses val="autoZero"/>
        <c:auto val="1"/>
        <c:lblOffset val="100"/>
        <c:baseTimeUnit val="months"/>
      </c:dateAx>
      <c:valAx>
        <c:axId val="145564224"/>
        <c:scaling>
          <c:orientation val="minMax"/>
        </c:scaling>
        <c:delete val="0"/>
        <c:axPos val="l"/>
        <c:numFmt formatCode="_(&quot;€&quot;* #,##0.00_);_(&quot;€&quot;* \(#,##0.00\);_(&quot;€&quot;* &quot;-&quot;??_);_(@_)" sourceLinked="1"/>
        <c:majorTickMark val="out"/>
        <c:minorTickMark val="none"/>
        <c:tickLblPos val="nextTo"/>
        <c:crossAx val="14550784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980CC-EBE3-4C7C-874C-0C0B0C064EE1}" type="datetimeFigureOut">
              <a:rPr lang="it-IT" smtClean="0"/>
              <a:t>18/02/2020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080D1-2039-4056-BA9A-0EC87C18DED4}" type="slidenum">
              <a:rPr lang="it-IT" smtClean="0"/>
              <a:t>‹N›</a:t>
            </a:fld>
            <a:endParaRPr lang="it-IT"/>
          </a:p>
        </p:txBody>
      </p:sp>
    </p:spTree>
    <p:extLst>
      <p:ext uri="{BB962C8B-B14F-4D97-AF65-F5344CB8AC3E}">
        <p14:creationId xmlns:p14="http://schemas.microsoft.com/office/powerpoint/2010/main" val="343268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7D3961F-C9B1-44FC-AA43-E8488750E7FE}" type="datetime1">
              <a:rPr lang="it-IT" smtClean="0"/>
              <a:t>18/02/2020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
        <p:nvSpPr>
          <p:cNvPr id="7" name="Rettangolo 6"/>
          <p:cNvSpPr/>
          <p:nvPr userDrawn="1"/>
        </p:nvSpPr>
        <p:spPr>
          <a:xfrm>
            <a:off x="457200" y="6352143"/>
            <a:ext cx="1827488" cy="369332"/>
          </a:xfrm>
          <a:prstGeom prst="rect">
            <a:avLst/>
          </a:prstGeom>
        </p:spPr>
        <p:txBody>
          <a:bodyPr wrap="none">
            <a:spAutoFit/>
          </a:bodyPr>
          <a:lstStyle/>
          <a:p>
            <a:r>
              <a:rPr lang="en-US" sz="1800" b="1" dirty="0" smtClean="0"/>
              <a:t>USTITEM project </a:t>
            </a:r>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3C7927-3ED8-4234-A196-BBD832B4A1F0}" type="datetime1">
              <a:rPr lang="it-IT" smtClean="0"/>
              <a:t>18/02/2020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9E503E-56D5-4BF6-BA9D-545D9A6E64F0}" type="datetime1">
              <a:rPr lang="it-IT" smtClean="0"/>
              <a:t>18/02/2020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5856" y="6381328"/>
            <a:ext cx="2783855" cy="36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egnaposto data 12"/>
          <p:cNvSpPr>
            <a:spLocks noGrp="1"/>
          </p:cNvSpPr>
          <p:nvPr>
            <p:ph type="dt" sz="half" idx="10"/>
          </p:nvPr>
        </p:nvSpPr>
        <p:spPr>
          <a:ln>
            <a:solidFill>
              <a:srgbClr val="FF0000"/>
            </a:solidFill>
          </a:ln>
        </p:spPr>
        <p:txBody>
          <a:bodyPr/>
          <a:lstStyle/>
          <a:p>
            <a:r>
              <a:rPr lang="it-IT" smtClean="0"/>
              <a:t>USTITEM project</a:t>
            </a:r>
            <a:endParaRPr lang="it-IT" dirty="0"/>
          </a:p>
        </p:txBody>
      </p:sp>
      <p:sp>
        <p:nvSpPr>
          <p:cNvPr id="14" name="Segnaposto piè di pagina 13"/>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p:txBody>
          <a:bodyPr/>
          <a:lstStyle/>
          <a:p>
            <a:fld id="{E7A41E1B-4F70-4964-A407-84C68BE8251C}" type="slidenum">
              <a:rPr lang="it-IT" smtClean="0"/>
              <a:t>‹N›</a:t>
            </a:fld>
            <a:endParaRPr lang="it-IT"/>
          </a:p>
        </p:txBody>
      </p:sp>
      <p:sp>
        <p:nvSpPr>
          <p:cNvPr id="16" name="Titolo 15"/>
          <p:cNvSpPr>
            <a:spLocks noGrp="1"/>
          </p:cNvSpPr>
          <p:nvPr>
            <p:ph type="title"/>
          </p:nvPr>
        </p:nvSpPr>
        <p:spPr/>
        <p:txBody>
          <a:bodyPr/>
          <a:lstStyle/>
          <a:p>
            <a:r>
              <a:rPr lang="it-IT" smtClean="0"/>
              <a:t>Fare clic per modificare lo stile del titolo</a:t>
            </a:r>
            <a:endParaRPr lang="it-IT"/>
          </a:p>
        </p:txBody>
      </p:sp>
      <p:sp>
        <p:nvSpPr>
          <p:cNvPr id="17" name="Rettangolo 16"/>
          <p:cNvSpPr/>
          <p:nvPr userDrawn="1"/>
        </p:nvSpPr>
        <p:spPr>
          <a:xfrm>
            <a:off x="458796" y="6373417"/>
            <a:ext cx="1827488" cy="369332"/>
          </a:xfrm>
          <a:prstGeom prst="rect">
            <a:avLst/>
          </a:prstGeom>
        </p:spPr>
        <p:txBody>
          <a:bodyPr wrap="none">
            <a:spAutoFit/>
          </a:bodyPr>
          <a:lstStyle/>
          <a:p>
            <a:r>
              <a:rPr lang="en-US" sz="1800" b="1" dirty="0" smtClean="0"/>
              <a:t>USTITEM project </a:t>
            </a:r>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5DD9BE-007C-4AFF-B617-48C396FABF0F}" type="datetime1">
              <a:rPr lang="it-IT" smtClean="0"/>
              <a:t>18/02/2020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B6BA52-E508-4882-A30C-A9B7F3ACC144}" type="datetime1">
              <a:rPr lang="it-IT" smtClean="0"/>
              <a:t>18/02/2020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1CBC137-3951-493F-B10A-C426030EE099}" type="datetime1">
              <a:rPr lang="it-IT" smtClean="0"/>
              <a:t>18/02/2020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DB16A54-870C-4AB9-835A-EEABDDBB3FEB}" type="datetime1">
              <a:rPr lang="it-IT" smtClean="0"/>
              <a:t>18/02/2020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C6A580C-A53C-4EE7-B0F4-A01B0310E7AF}" type="datetime1">
              <a:rPr lang="it-IT" smtClean="0"/>
              <a:t>18/02/2020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18C63A9-C599-4FF9-BF39-C291C294A131}" type="datetime1">
              <a:rPr lang="it-IT" smtClean="0"/>
              <a:t>18/02/2020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27F77C1-C950-4392-9AB9-FB3D3577EADC}" type="datetime1">
              <a:rPr lang="it-IT" smtClean="0"/>
              <a:t>18/02/2020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r>
              <a:rPr lang="it-IT" dirty="0" smtClean="0"/>
              <a:t>USTITEM </a:t>
            </a:r>
            <a:r>
              <a:rPr lang="it-IT" dirty="0" err="1" smtClean="0"/>
              <a:t>project</a:t>
            </a:r>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492896"/>
            <a:ext cx="7780229" cy="2232248"/>
          </a:xfrm>
        </p:spPr>
        <p:txBody>
          <a:bodyPr>
            <a:normAutofit fontScale="90000"/>
          </a:bodyPr>
          <a:lstStyle/>
          <a:p>
            <a:r>
              <a:rPr lang="en-US" sz="3600" b="1" dirty="0" smtClean="0"/>
              <a:t/>
            </a:r>
            <a:br>
              <a:rPr lang="en-US" sz="3600" b="1" dirty="0" smtClean="0"/>
            </a:br>
            <a:r>
              <a:rPr lang="en-US" sz="3600" b="1" dirty="0"/>
              <a:t/>
            </a:r>
            <a:br>
              <a:rPr lang="en-US" sz="3600" b="1" dirty="0"/>
            </a:br>
            <a:r>
              <a:rPr lang="en-US" sz="3600" b="1" dirty="0" smtClean="0"/>
              <a:t> USTITEM project </a:t>
            </a:r>
            <a:r>
              <a:rPr lang="en-US" sz="3600" b="1" dirty="0" smtClean="0"/>
              <a:t>– final version</a:t>
            </a:r>
            <a:r>
              <a:rPr lang="en-US" sz="3600" b="1" dirty="0"/>
              <a:t/>
            </a:r>
            <a:br>
              <a:rPr lang="en-US" sz="3600" b="1" dirty="0"/>
            </a:br>
            <a:r>
              <a:rPr lang="en-US" sz="1800" dirty="0" smtClean="0"/>
              <a:t>(</a:t>
            </a:r>
            <a:r>
              <a:rPr lang="en-US" sz="1800" dirty="0" smtClean="0"/>
              <a:t>Upstream Satellites Technology Improvement Towards Enlarging Market, USTITEM)</a:t>
            </a:r>
            <a:r>
              <a:rPr lang="it-IT" sz="1800" dirty="0" smtClean="0"/>
              <a:t/>
            </a:r>
            <a:br>
              <a:rPr lang="it-IT" sz="1800" dirty="0" smtClean="0"/>
            </a:br>
            <a:r>
              <a:rPr lang="en-US" dirty="0" smtClean="0"/>
              <a:t/>
            </a:r>
            <a:br>
              <a:rPr lang="en-US" dirty="0" smtClean="0"/>
            </a:br>
            <a:endParaRPr lang="en-US" sz="1800" dirty="0"/>
          </a:p>
        </p:txBody>
      </p:sp>
      <p:sp>
        <p:nvSpPr>
          <p:cNvPr id="3" name="Sottotitolo 2"/>
          <p:cNvSpPr>
            <a:spLocks noGrp="1"/>
          </p:cNvSpPr>
          <p:nvPr>
            <p:ph type="subTitle" idx="1"/>
          </p:nvPr>
        </p:nvSpPr>
        <p:spPr>
          <a:xfrm>
            <a:off x="1371600" y="4725144"/>
            <a:ext cx="6400800" cy="1752600"/>
          </a:xfrm>
        </p:spPr>
        <p:txBody>
          <a:bodyPr>
            <a:normAutofit/>
          </a:bodyPr>
          <a:lstStyle/>
          <a:p>
            <a:r>
              <a:rPr lang="it-IT" sz="2400" b="1" dirty="0" smtClean="0"/>
              <a:t>Mauro </a:t>
            </a:r>
            <a:r>
              <a:rPr lang="it-IT" sz="2400" b="1" dirty="0" smtClean="0"/>
              <a:t>Aliano</a:t>
            </a:r>
          </a:p>
          <a:p>
            <a:r>
              <a:rPr lang="it-IT" sz="2400" b="1" dirty="0" smtClean="0"/>
              <a:t>Martino Lo Cascio</a:t>
            </a:r>
            <a:endParaRPr lang="it-IT" sz="2400" b="1" dirty="0" smtClean="0"/>
          </a:p>
          <a:p>
            <a:r>
              <a:rPr lang="it-IT" sz="2400" b="1" dirty="0" smtClean="0"/>
              <a:t>FUET team</a:t>
            </a:r>
            <a:endParaRPr lang="it-IT" sz="2400" b="1"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404664"/>
            <a:ext cx="772795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19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10</a:t>
            </a:fld>
            <a:endParaRPr lang="it-IT"/>
          </a:p>
        </p:txBody>
      </p:sp>
      <p:sp>
        <p:nvSpPr>
          <p:cNvPr id="4" name="Titolo 3"/>
          <p:cNvSpPr>
            <a:spLocks noGrp="1"/>
          </p:cNvSpPr>
          <p:nvPr>
            <p:ph type="title"/>
          </p:nvPr>
        </p:nvSpPr>
        <p:spPr/>
        <p:txBody>
          <a:bodyPr/>
          <a:lstStyle/>
          <a:p>
            <a:r>
              <a:rPr lang="it-IT" dirty="0" err="1" smtClean="0"/>
              <a:t>Number</a:t>
            </a:r>
            <a:r>
              <a:rPr lang="it-IT" dirty="0" smtClean="0"/>
              <a:t> of </a:t>
            </a:r>
            <a:r>
              <a:rPr lang="it-IT" dirty="0" err="1" smtClean="0"/>
              <a:t>successful</a:t>
            </a:r>
            <a:r>
              <a:rPr lang="it-IT" dirty="0" smtClean="0"/>
              <a:t> </a:t>
            </a:r>
            <a:r>
              <a:rPr lang="it-IT" dirty="0" err="1" smtClean="0"/>
              <a:t>launches</a:t>
            </a:r>
            <a:endParaRPr lang="it-IT" dirty="0"/>
          </a:p>
        </p:txBody>
      </p:sp>
      <p:pic>
        <p:nvPicPr>
          <p:cNvPr id="5" name="Immagine 4"/>
          <p:cNvPicPr>
            <a:picLocks noChangeAspect="1"/>
          </p:cNvPicPr>
          <p:nvPr/>
        </p:nvPicPr>
        <p:blipFill>
          <a:blip r:embed="rId2"/>
          <a:stretch>
            <a:fillRect/>
          </a:stretch>
        </p:blipFill>
        <p:spPr>
          <a:xfrm>
            <a:off x="449456" y="1556792"/>
            <a:ext cx="8036474" cy="4259493"/>
          </a:xfrm>
          <a:prstGeom prst="rect">
            <a:avLst/>
          </a:prstGeom>
        </p:spPr>
      </p:pic>
      <p:sp>
        <p:nvSpPr>
          <p:cNvPr id="6" name="CasellaDiTesto 5"/>
          <p:cNvSpPr txBox="1"/>
          <p:nvPr/>
        </p:nvSpPr>
        <p:spPr>
          <a:xfrm>
            <a:off x="642728" y="6079351"/>
            <a:ext cx="8172400" cy="553998"/>
          </a:xfrm>
          <a:prstGeom prst="rect">
            <a:avLst/>
          </a:prstGeom>
          <a:noFill/>
        </p:spPr>
        <p:txBody>
          <a:bodyPr wrap="square" rtlCol="0">
            <a:spAutoFit/>
          </a:bodyPr>
          <a:lstStyle/>
          <a:p>
            <a:r>
              <a:rPr lang="it-IT" sz="1200" dirty="0" smtClean="0"/>
              <a:t>Source: OECD </a:t>
            </a:r>
            <a:r>
              <a:rPr lang="en-US" sz="1200" dirty="0"/>
              <a:t>The Space Economy in </a:t>
            </a:r>
            <a:r>
              <a:rPr lang="en-US" sz="1200" dirty="0" smtClean="0"/>
              <a:t>Figures How </a:t>
            </a:r>
            <a:r>
              <a:rPr lang="en-US" sz="1200" dirty="0"/>
              <a:t>Space Contributes to the Global Economy</a:t>
            </a:r>
          </a:p>
          <a:p>
            <a:endParaRPr lang="it-IT" dirty="0"/>
          </a:p>
        </p:txBody>
      </p:sp>
      <p:sp>
        <p:nvSpPr>
          <p:cNvPr id="7" name="Rettangolo 6"/>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3159789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E7A41E1B-4F70-4964-A407-84C68BE8251C}" type="slidenum">
              <a:rPr lang="it-IT" smtClean="0"/>
              <a:t>11</a:t>
            </a:fld>
            <a:endParaRPr lang="it-IT"/>
          </a:p>
        </p:txBody>
      </p:sp>
      <p:sp>
        <p:nvSpPr>
          <p:cNvPr id="4" name="Titolo 3"/>
          <p:cNvSpPr>
            <a:spLocks noGrp="1"/>
          </p:cNvSpPr>
          <p:nvPr>
            <p:ph type="title"/>
          </p:nvPr>
        </p:nvSpPr>
        <p:spPr>
          <a:xfrm>
            <a:off x="323528" y="794202"/>
            <a:ext cx="8229600" cy="1143000"/>
          </a:xfrm>
        </p:spPr>
        <p:txBody>
          <a:bodyPr>
            <a:normAutofit/>
          </a:bodyPr>
          <a:lstStyle/>
          <a:p>
            <a:r>
              <a:rPr lang="it-IT" dirty="0" err="1" smtClean="0"/>
              <a:t>Launch</a:t>
            </a:r>
            <a:r>
              <a:rPr lang="it-IT" dirty="0" smtClean="0"/>
              <a:t> </a:t>
            </a:r>
            <a:r>
              <a:rPr lang="it-IT" dirty="0" err="1" smtClean="0"/>
              <a:t>industry</a:t>
            </a:r>
            <a:r>
              <a:rPr lang="it-IT" dirty="0" smtClean="0"/>
              <a:t>: Europe </a:t>
            </a:r>
            <a:r>
              <a:rPr lang="it-IT" dirty="0" err="1" smtClean="0"/>
              <a:t>is</a:t>
            </a:r>
            <a:r>
              <a:rPr lang="it-IT" dirty="0" smtClean="0"/>
              <a:t> </a:t>
            </a:r>
            <a:r>
              <a:rPr lang="it-IT" dirty="0" err="1" smtClean="0"/>
              <a:t>growing</a:t>
            </a:r>
            <a:endParaRPr lang="it-IT" dirty="0"/>
          </a:p>
        </p:txBody>
      </p:sp>
      <p:pic>
        <p:nvPicPr>
          <p:cNvPr id="6" name="Immagine 5"/>
          <p:cNvPicPr>
            <a:picLocks noChangeAspect="1"/>
          </p:cNvPicPr>
          <p:nvPr/>
        </p:nvPicPr>
        <p:blipFill>
          <a:blip r:embed="rId2"/>
          <a:stretch>
            <a:fillRect/>
          </a:stretch>
        </p:blipFill>
        <p:spPr>
          <a:xfrm>
            <a:off x="251520" y="1915411"/>
            <a:ext cx="6470880" cy="3593474"/>
          </a:xfrm>
          <a:prstGeom prst="rect">
            <a:avLst/>
          </a:prstGeom>
        </p:spPr>
      </p:pic>
      <p:sp>
        <p:nvSpPr>
          <p:cNvPr id="8" name="CasellaDiTesto 7"/>
          <p:cNvSpPr txBox="1"/>
          <p:nvPr/>
        </p:nvSpPr>
        <p:spPr>
          <a:xfrm>
            <a:off x="576064" y="6031726"/>
            <a:ext cx="8172400" cy="553998"/>
          </a:xfrm>
          <a:prstGeom prst="rect">
            <a:avLst/>
          </a:prstGeom>
          <a:noFill/>
        </p:spPr>
        <p:txBody>
          <a:bodyPr wrap="square" rtlCol="0">
            <a:spAutoFit/>
          </a:bodyPr>
          <a:lstStyle/>
          <a:p>
            <a:r>
              <a:rPr lang="it-IT" sz="1200" dirty="0" smtClean="0"/>
              <a:t>Source: OECD </a:t>
            </a:r>
            <a:r>
              <a:rPr lang="en-US" sz="1200" dirty="0"/>
              <a:t>The Space Economy in </a:t>
            </a:r>
            <a:r>
              <a:rPr lang="en-US" sz="1200" dirty="0" smtClean="0"/>
              <a:t>Figures How </a:t>
            </a:r>
            <a:r>
              <a:rPr lang="en-US" sz="1200" dirty="0"/>
              <a:t>Space Contributes to the Global Economy</a:t>
            </a:r>
          </a:p>
          <a:p>
            <a:endParaRPr lang="it-IT" dirty="0"/>
          </a:p>
        </p:txBody>
      </p:sp>
      <p:sp>
        <p:nvSpPr>
          <p:cNvPr id="7" name="Rettangolo 6"/>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sp>
        <p:nvSpPr>
          <p:cNvPr id="5" name="CasellaDiTesto 4"/>
          <p:cNvSpPr txBox="1"/>
          <p:nvPr/>
        </p:nvSpPr>
        <p:spPr>
          <a:xfrm>
            <a:off x="7086427" y="3212976"/>
            <a:ext cx="1102674" cy="646331"/>
          </a:xfrm>
          <a:prstGeom prst="rect">
            <a:avLst/>
          </a:prstGeom>
          <a:noFill/>
        </p:spPr>
        <p:txBody>
          <a:bodyPr wrap="none" rtlCol="0">
            <a:spAutoFit/>
          </a:bodyPr>
          <a:lstStyle/>
          <a:p>
            <a:r>
              <a:rPr lang="it-IT" dirty="0" smtClean="0"/>
              <a:t>Europe </a:t>
            </a:r>
            <a:r>
              <a:rPr lang="it-IT" dirty="0" err="1" smtClean="0"/>
              <a:t>is</a:t>
            </a:r>
            <a:r>
              <a:rPr lang="it-IT" dirty="0" smtClean="0"/>
              <a:t> </a:t>
            </a:r>
          </a:p>
          <a:p>
            <a:r>
              <a:rPr lang="it-IT" dirty="0" err="1" smtClean="0"/>
              <a:t>growing</a:t>
            </a:r>
            <a:endParaRPr lang="it-IT" dirty="0"/>
          </a:p>
        </p:txBody>
      </p:sp>
    </p:spTree>
    <p:extLst>
      <p:ext uri="{BB962C8B-B14F-4D97-AF65-F5344CB8AC3E}">
        <p14:creationId xmlns:p14="http://schemas.microsoft.com/office/powerpoint/2010/main" val="383234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E7A41E1B-4F70-4964-A407-84C68BE8251C}" type="slidenum">
              <a:rPr lang="it-IT" smtClean="0"/>
              <a:t>12</a:t>
            </a:fld>
            <a:endParaRPr lang="it-IT"/>
          </a:p>
        </p:txBody>
      </p:sp>
      <p:sp>
        <p:nvSpPr>
          <p:cNvPr id="4" name="Titolo 3"/>
          <p:cNvSpPr>
            <a:spLocks noGrp="1"/>
          </p:cNvSpPr>
          <p:nvPr>
            <p:ph type="title"/>
          </p:nvPr>
        </p:nvSpPr>
        <p:spPr/>
        <p:txBody>
          <a:bodyPr>
            <a:normAutofit/>
          </a:bodyPr>
          <a:lstStyle/>
          <a:p>
            <a:r>
              <a:rPr lang="it-IT" dirty="0" err="1"/>
              <a:t>V</a:t>
            </a:r>
            <a:r>
              <a:rPr lang="it-IT" dirty="0" err="1" smtClean="0"/>
              <a:t>ery</a:t>
            </a:r>
            <a:r>
              <a:rPr lang="it-IT" dirty="0" smtClean="0"/>
              <a:t> small </a:t>
            </a:r>
            <a:r>
              <a:rPr lang="it-IT" dirty="0" err="1" smtClean="0"/>
              <a:t>satellites</a:t>
            </a:r>
            <a:r>
              <a:rPr lang="it-IT" dirty="0"/>
              <a:t> </a:t>
            </a:r>
            <a:r>
              <a:rPr lang="it-IT" dirty="0" err="1" smtClean="0"/>
              <a:t>launches</a:t>
            </a:r>
            <a:endParaRPr lang="it-IT" dirty="0"/>
          </a:p>
        </p:txBody>
      </p:sp>
      <p:pic>
        <p:nvPicPr>
          <p:cNvPr id="5" name="Immagine 4"/>
          <p:cNvPicPr>
            <a:picLocks noChangeAspect="1"/>
          </p:cNvPicPr>
          <p:nvPr/>
        </p:nvPicPr>
        <p:blipFill>
          <a:blip r:embed="rId2"/>
          <a:stretch>
            <a:fillRect/>
          </a:stretch>
        </p:blipFill>
        <p:spPr>
          <a:xfrm>
            <a:off x="940941" y="2411758"/>
            <a:ext cx="6518821" cy="3242493"/>
          </a:xfrm>
          <a:prstGeom prst="rect">
            <a:avLst/>
          </a:prstGeom>
        </p:spPr>
      </p:pic>
      <p:sp>
        <p:nvSpPr>
          <p:cNvPr id="6" name="CasellaDiTesto 5"/>
          <p:cNvSpPr txBox="1"/>
          <p:nvPr/>
        </p:nvSpPr>
        <p:spPr>
          <a:xfrm>
            <a:off x="684969" y="5654251"/>
            <a:ext cx="8172400" cy="553998"/>
          </a:xfrm>
          <a:prstGeom prst="rect">
            <a:avLst/>
          </a:prstGeom>
          <a:noFill/>
        </p:spPr>
        <p:txBody>
          <a:bodyPr wrap="square" rtlCol="0">
            <a:spAutoFit/>
          </a:bodyPr>
          <a:lstStyle/>
          <a:p>
            <a:r>
              <a:rPr lang="it-IT" sz="1200" dirty="0" smtClean="0"/>
              <a:t>Source: OECD </a:t>
            </a:r>
            <a:r>
              <a:rPr lang="en-US" sz="1200" dirty="0"/>
              <a:t>The Space Economy in </a:t>
            </a:r>
            <a:r>
              <a:rPr lang="en-US" sz="1200" dirty="0" smtClean="0"/>
              <a:t>Figures How </a:t>
            </a:r>
            <a:r>
              <a:rPr lang="en-US" sz="1200" dirty="0"/>
              <a:t>Space Contributes to the Global Economy</a:t>
            </a:r>
          </a:p>
          <a:p>
            <a:endParaRPr lang="it-IT" dirty="0"/>
          </a:p>
        </p:txBody>
      </p:sp>
      <p:sp>
        <p:nvSpPr>
          <p:cNvPr id="7" name="Rettangolo 6"/>
          <p:cNvSpPr/>
          <p:nvPr/>
        </p:nvSpPr>
        <p:spPr>
          <a:xfrm>
            <a:off x="6553200" y="6308725"/>
            <a:ext cx="1813125" cy="369332"/>
          </a:xfrm>
          <a:prstGeom prst="rect">
            <a:avLst/>
          </a:prstGeom>
        </p:spPr>
        <p:txBody>
          <a:bodyPr wrap="none">
            <a:spAutoFit/>
          </a:bodyPr>
          <a:lstStyle/>
          <a:p>
            <a:r>
              <a:rPr lang="en-US" b="1" dirty="0" smtClean="0"/>
              <a:t>Market overview</a:t>
            </a:r>
            <a:endParaRPr lang="en-US" b="1" dirty="0"/>
          </a:p>
        </p:txBody>
      </p:sp>
      <p:sp>
        <p:nvSpPr>
          <p:cNvPr id="2" name="CasellaDiTesto 1"/>
          <p:cNvSpPr txBox="1"/>
          <p:nvPr/>
        </p:nvSpPr>
        <p:spPr>
          <a:xfrm>
            <a:off x="684969" y="1730032"/>
            <a:ext cx="8031045" cy="369332"/>
          </a:xfrm>
          <a:prstGeom prst="rect">
            <a:avLst/>
          </a:prstGeom>
          <a:noFill/>
        </p:spPr>
        <p:txBody>
          <a:bodyPr wrap="none" rtlCol="0">
            <a:spAutoFit/>
          </a:bodyPr>
          <a:lstStyle/>
          <a:p>
            <a:r>
              <a:rPr lang="it-IT" dirty="0" err="1" smtClean="0"/>
              <a:t>Very</a:t>
            </a:r>
            <a:r>
              <a:rPr lang="it-IT" dirty="0" smtClean="0"/>
              <a:t> small </a:t>
            </a:r>
            <a:r>
              <a:rPr lang="it-IT" dirty="0" err="1" smtClean="0"/>
              <a:t>satellites</a:t>
            </a:r>
            <a:r>
              <a:rPr lang="it-IT" dirty="0" smtClean="0"/>
              <a:t> </a:t>
            </a:r>
            <a:r>
              <a:rPr lang="it-IT" dirty="0" err="1" smtClean="0"/>
              <a:t>launches</a:t>
            </a:r>
            <a:r>
              <a:rPr lang="it-IT" dirty="0" smtClean="0"/>
              <a:t> </a:t>
            </a:r>
            <a:r>
              <a:rPr lang="it-IT" dirty="0" err="1" smtClean="0"/>
              <a:t>exponential</a:t>
            </a:r>
            <a:r>
              <a:rPr lang="it-IT" dirty="0" smtClean="0"/>
              <a:t> </a:t>
            </a:r>
            <a:r>
              <a:rPr lang="it-IT" dirty="0" err="1" smtClean="0"/>
              <a:t>growth</a:t>
            </a:r>
            <a:r>
              <a:rPr lang="it-IT" dirty="0" smtClean="0"/>
              <a:t> </a:t>
            </a:r>
            <a:r>
              <a:rPr lang="it-IT" dirty="0" err="1" smtClean="0"/>
              <a:t>couple</a:t>
            </a:r>
            <a:r>
              <a:rPr lang="it-IT" dirty="0" smtClean="0"/>
              <a:t> </a:t>
            </a:r>
            <a:r>
              <a:rPr lang="it-IT" dirty="0"/>
              <a:t>w</a:t>
            </a:r>
            <a:r>
              <a:rPr lang="it-IT" dirty="0" smtClean="0"/>
              <a:t>ith large </a:t>
            </a:r>
            <a:r>
              <a:rPr lang="it-IT" dirty="0" err="1" smtClean="0"/>
              <a:t>cycle</a:t>
            </a:r>
            <a:r>
              <a:rPr lang="it-IT" dirty="0" smtClean="0"/>
              <a:t> </a:t>
            </a:r>
            <a:r>
              <a:rPr lang="it-IT" dirty="0" err="1" smtClean="0"/>
              <a:t>movement</a:t>
            </a:r>
            <a:r>
              <a:rPr lang="it-IT" dirty="0" smtClean="0"/>
              <a:t> </a:t>
            </a:r>
            <a:endParaRPr lang="it-IT" dirty="0"/>
          </a:p>
        </p:txBody>
      </p:sp>
    </p:spTree>
    <p:extLst>
      <p:ext uri="{BB962C8B-B14F-4D97-AF65-F5344CB8AC3E}">
        <p14:creationId xmlns:p14="http://schemas.microsoft.com/office/powerpoint/2010/main" val="362596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E7A41E1B-4F70-4964-A407-84C68BE8251C}" type="slidenum">
              <a:rPr lang="it-IT" smtClean="0"/>
              <a:t>13</a:t>
            </a:fld>
            <a:endParaRPr lang="it-IT"/>
          </a:p>
        </p:txBody>
      </p:sp>
      <p:sp>
        <p:nvSpPr>
          <p:cNvPr id="4" name="Titolo 3"/>
          <p:cNvSpPr>
            <a:spLocks noGrp="1"/>
          </p:cNvSpPr>
          <p:nvPr>
            <p:ph type="title"/>
          </p:nvPr>
        </p:nvSpPr>
        <p:spPr/>
        <p:txBody>
          <a:bodyPr>
            <a:normAutofit/>
          </a:bodyPr>
          <a:lstStyle/>
          <a:p>
            <a:r>
              <a:rPr lang="it-IT" dirty="0" smtClean="0"/>
              <a:t>The </a:t>
            </a:r>
            <a:r>
              <a:rPr lang="it-IT" dirty="0" err="1"/>
              <a:t>evolution</a:t>
            </a:r>
            <a:r>
              <a:rPr lang="it-IT" dirty="0"/>
              <a:t> of </a:t>
            </a:r>
            <a:r>
              <a:rPr lang="it-IT" dirty="0" err="1"/>
              <a:t>technology</a:t>
            </a:r>
            <a:endParaRPr lang="it-IT" dirty="0"/>
          </a:p>
        </p:txBody>
      </p:sp>
      <p:sp>
        <p:nvSpPr>
          <p:cNvPr id="7" name="Rettangolo 6"/>
          <p:cNvSpPr/>
          <p:nvPr/>
        </p:nvSpPr>
        <p:spPr>
          <a:xfrm>
            <a:off x="6553200" y="6308725"/>
            <a:ext cx="1813125" cy="369332"/>
          </a:xfrm>
          <a:prstGeom prst="rect">
            <a:avLst/>
          </a:prstGeom>
        </p:spPr>
        <p:txBody>
          <a:bodyPr wrap="none">
            <a:spAutoFit/>
          </a:bodyPr>
          <a:lstStyle/>
          <a:p>
            <a:r>
              <a:rPr lang="en-US" b="1" dirty="0" smtClean="0"/>
              <a:t>Market overview</a:t>
            </a:r>
            <a:endParaRPr lang="en-US" b="1" dirty="0"/>
          </a:p>
        </p:txBody>
      </p:sp>
      <p:sp>
        <p:nvSpPr>
          <p:cNvPr id="2" name="CasellaDiTesto 1"/>
          <p:cNvSpPr txBox="1"/>
          <p:nvPr/>
        </p:nvSpPr>
        <p:spPr>
          <a:xfrm>
            <a:off x="107504" y="2276872"/>
            <a:ext cx="11361059" cy="1384995"/>
          </a:xfrm>
          <a:prstGeom prst="rect">
            <a:avLst/>
          </a:prstGeom>
          <a:noFill/>
        </p:spPr>
        <p:txBody>
          <a:bodyPr wrap="none" rtlCol="0">
            <a:spAutoFit/>
          </a:bodyPr>
          <a:lstStyle/>
          <a:p>
            <a:pPr marL="457200" indent="-457200">
              <a:buFont typeface="Arial" pitchFamily="34" charset="0"/>
              <a:buChar char="•"/>
            </a:pPr>
            <a:r>
              <a:rPr lang="it-IT" sz="2800" dirty="0" err="1" smtClean="0"/>
              <a:t>Cost</a:t>
            </a:r>
            <a:r>
              <a:rPr lang="it-IT" sz="2800" dirty="0" smtClean="0"/>
              <a:t> of </a:t>
            </a:r>
            <a:r>
              <a:rPr lang="it-IT" sz="2800" dirty="0" err="1" smtClean="0"/>
              <a:t>launchesFrom</a:t>
            </a:r>
            <a:r>
              <a:rPr lang="it-IT" sz="2800" dirty="0" smtClean="0"/>
              <a:t> 18.000 USD per KG in 1970 to 2.700 per KG in 2018</a:t>
            </a:r>
          </a:p>
          <a:p>
            <a:pPr marL="457200" indent="-457200">
              <a:buFont typeface="Arial" pitchFamily="34" charset="0"/>
              <a:buChar char="•"/>
            </a:pPr>
            <a:r>
              <a:rPr lang="it-IT" sz="2800" dirty="0" smtClean="0"/>
              <a:t>2 </a:t>
            </a:r>
            <a:r>
              <a:rPr lang="it-IT" sz="2800" dirty="0" err="1" smtClean="0"/>
              <a:t>billions</a:t>
            </a:r>
            <a:r>
              <a:rPr lang="it-IT" sz="2800" dirty="0" smtClean="0"/>
              <a:t> of private </a:t>
            </a:r>
            <a:r>
              <a:rPr lang="it-IT" sz="2800" dirty="0" err="1" smtClean="0"/>
              <a:t>investment</a:t>
            </a:r>
            <a:r>
              <a:rPr lang="it-IT" sz="2800" dirty="0" smtClean="0"/>
              <a:t> in 2018</a:t>
            </a:r>
          </a:p>
          <a:p>
            <a:pPr marL="457200" indent="-457200">
              <a:buFont typeface="Arial" pitchFamily="34" charset="0"/>
              <a:buChar char="•"/>
            </a:pPr>
            <a:r>
              <a:rPr lang="it-IT" sz="2800" dirty="0" smtClean="0"/>
              <a:t>23 </a:t>
            </a:r>
            <a:r>
              <a:rPr lang="it-IT" sz="2800" dirty="0" err="1" smtClean="0"/>
              <a:t>unicorn</a:t>
            </a:r>
            <a:r>
              <a:rPr lang="it-IT" sz="2800" dirty="0" smtClean="0"/>
              <a:t> in 2018</a:t>
            </a:r>
            <a:endParaRPr lang="it-IT" sz="2800" dirty="0"/>
          </a:p>
        </p:txBody>
      </p:sp>
    </p:spTree>
    <p:extLst>
      <p:ext uri="{BB962C8B-B14F-4D97-AF65-F5344CB8AC3E}">
        <p14:creationId xmlns:p14="http://schemas.microsoft.com/office/powerpoint/2010/main" val="3416524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en-GB" dirty="0"/>
              <a:t>Cost of </a:t>
            </a:r>
            <a:r>
              <a:rPr lang="en-GB" dirty="0" smtClean="0"/>
              <a:t>launches: from </a:t>
            </a:r>
            <a:r>
              <a:rPr lang="en-GB" dirty="0"/>
              <a:t>18.000 USD per KG in 1970 to 2.700 per KG in </a:t>
            </a:r>
            <a:r>
              <a:rPr lang="en-GB" dirty="0" smtClean="0"/>
              <a:t>2018;</a:t>
            </a:r>
            <a:endParaRPr lang="en-GB" dirty="0"/>
          </a:p>
          <a:p>
            <a:r>
              <a:rPr lang="en-GB" dirty="0"/>
              <a:t>2 billions of private investment in 2018</a:t>
            </a:r>
          </a:p>
          <a:p>
            <a:r>
              <a:rPr lang="en-GB" dirty="0"/>
              <a:t>23 unicorn </a:t>
            </a:r>
            <a:r>
              <a:rPr lang="en-GB"/>
              <a:t>in </a:t>
            </a:r>
            <a:r>
              <a:rPr lang="en-GB" smtClean="0"/>
              <a:t>2018.</a:t>
            </a:r>
            <a:endParaRPr lang="en-GB" dirty="0"/>
          </a:p>
          <a:p>
            <a:endParaRPr lang="en-GB"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14</a:t>
            </a:fld>
            <a:endParaRPr lang="it-IT"/>
          </a:p>
        </p:txBody>
      </p:sp>
      <p:sp>
        <p:nvSpPr>
          <p:cNvPr id="4" name="Titolo 3"/>
          <p:cNvSpPr>
            <a:spLocks noGrp="1"/>
          </p:cNvSpPr>
          <p:nvPr>
            <p:ph type="title"/>
          </p:nvPr>
        </p:nvSpPr>
        <p:spPr/>
        <p:txBody>
          <a:bodyPr/>
          <a:lstStyle/>
          <a:p>
            <a:r>
              <a:rPr lang="en-GB" dirty="0"/>
              <a:t>The evolution of technology</a:t>
            </a:r>
          </a:p>
        </p:txBody>
      </p:sp>
      <p:sp>
        <p:nvSpPr>
          <p:cNvPr id="5" name="Rettangolo 4"/>
          <p:cNvSpPr/>
          <p:nvPr/>
        </p:nvSpPr>
        <p:spPr>
          <a:xfrm>
            <a:off x="6553200" y="6308725"/>
            <a:ext cx="1813125"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18452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Order book: 32.3 </a:t>
            </a:r>
            <a:r>
              <a:rPr lang="it-IT" dirty="0"/>
              <a:t>m</a:t>
            </a:r>
            <a:r>
              <a:rPr lang="it-IT" dirty="0" smtClean="0"/>
              <a:t>ln of euro</a:t>
            </a:r>
          </a:p>
          <a:p>
            <a:r>
              <a:rPr lang="it-IT" dirty="0" smtClean="0"/>
              <a:t>Order in take: 16 </a:t>
            </a:r>
            <a:r>
              <a:rPr lang="it-IT" dirty="0" err="1" smtClean="0"/>
              <a:t>bln</a:t>
            </a:r>
            <a:r>
              <a:rPr lang="it-IT" dirty="0" smtClean="0"/>
              <a:t> of euro</a:t>
            </a:r>
          </a:p>
          <a:p>
            <a:r>
              <a:rPr lang="it-IT" dirty="0" smtClean="0"/>
              <a:t>Sales: 15 </a:t>
            </a:r>
            <a:r>
              <a:rPr lang="it-IT" dirty="0" err="1" smtClean="0"/>
              <a:t>bln</a:t>
            </a:r>
            <a:r>
              <a:rPr lang="it-IT" dirty="0" smtClean="0"/>
              <a:t> of euro</a:t>
            </a:r>
          </a:p>
          <a:p>
            <a:r>
              <a:rPr lang="it-IT" dirty="0" smtClean="0"/>
              <a:t>EBITDA: 1, 68 </a:t>
            </a:r>
            <a:r>
              <a:rPr lang="it-IT" dirty="0" err="1" smtClean="0"/>
              <a:t>bln</a:t>
            </a:r>
            <a:r>
              <a:rPr lang="it-IT" dirty="0" smtClean="0"/>
              <a:t> of euro</a:t>
            </a: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15</a:t>
            </a:fld>
            <a:endParaRPr lang="it-IT"/>
          </a:p>
        </p:txBody>
      </p:sp>
      <p:sp>
        <p:nvSpPr>
          <p:cNvPr id="4" name="Titolo 3"/>
          <p:cNvSpPr>
            <a:spLocks noGrp="1"/>
          </p:cNvSpPr>
          <p:nvPr>
            <p:ph type="title"/>
          </p:nvPr>
        </p:nvSpPr>
        <p:spPr/>
        <p:txBody>
          <a:bodyPr/>
          <a:lstStyle/>
          <a:p>
            <a:r>
              <a:rPr lang="it-IT" dirty="0" err="1" smtClean="0"/>
              <a:t>Thales</a:t>
            </a:r>
            <a:r>
              <a:rPr lang="it-IT" dirty="0" smtClean="0"/>
              <a:t> </a:t>
            </a:r>
            <a:r>
              <a:rPr lang="it-IT" dirty="0" err="1" smtClean="0"/>
              <a:t>group</a:t>
            </a:r>
            <a:r>
              <a:rPr lang="it-IT" dirty="0" smtClean="0"/>
              <a:t> </a:t>
            </a:r>
            <a:r>
              <a:rPr lang="it-IT" dirty="0" err="1" smtClean="0"/>
              <a:t>key</a:t>
            </a:r>
            <a:r>
              <a:rPr lang="it-IT" dirty="0" smtClean="0"/>
              <a:t> </a:t>
            </a:r>
            <a:r>
              <a:rPr lang="it-IT" dirty="0" err="1" smtClean="0"/>
              <a:t>figures</a:t>
            </a:r>
            <a:endParaRPr lang="it-IT" dirty="0"/>
          </a:p>
        </p:txBody>
      </p:sp>
      <p:pic>
        <p:nvPicPr>
          <p:cNvPr id="5" name="Immagine 4"/>
          <p:cNvPicPr>
            <a:picLocks noChangeAspect="1"/>
          </p:cNvPicPr>
          <p:nvPr/>
        </p:nvPicPr>
        <p:blipFill>
          <a:blip r:embed="rId2"/>
          <a:stretch>
            <a:fillRect/>
          </a:stretch>
        </p:blipFill>
        <p:spPr>
          <a:xfrm>
            <a:off x="1961170" y="4005064"/>
            <a:ext cx="5498592" cy="1940049"/>
          </a:xfrm>
          <a:prstGeom prst="rect">
            <a:avLst/>
          </a:prstGeom>
        </p:spPr>
      </p:pic>
      <p:sp>
        <p:nvSpPr>
          <p:cNvPr id="6" name="Rettangolo 5"/>
          <p:cNvSpPr/>
          <p:nvPr/>
        </p:nvSpPr>
        <p:spPr>
          <a:xfrm>
            <a:off x="6553200" y="6308725"/>
            <a:ext cx="1813125"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360153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Total </a:t>
            </a:r>
            <a:r>
              <a:rPr lang="it-IT" dirty="0" err="1" smtClean="0"/>
              <a:t>revenues</a:t>
            </a:r>
            <a:r>
              <a:rPr lang="it-IT" dirty="0" smtClean="0"/>
              <a:t> (2018): 707.31 mln of euro</a:t>
            </a:r>
          </a:p>
          <a:p>
            <a:r>
              <a:rPr lang="it-IT" dirty="0" smtClean="0"/>
              <a:t>Profit (2018): 32 mln of euro  (28 in 2016 and 24 in 2017)</a:t>
            </a:r>
          </a:p>
          <a:p>
            <a:r>
              <a:rPr lang="en-US" dirty="0"/>
              <a:t>Magnitude order by which the USTITEM project must be </a:t>
            </a:r>
            <a:r>
              <a:rPr lang="en-US" dirty="0" smtClean="0"/>
              <a:t>evaluated: from 9% to 25% of 2016 – 2018 period profit.</a:t>
            </a:r>
          </a:p>
        </p:txBody>
      </p:sp>
      <p:sp>
        <p:nvSpPr>
          <p:cNvPr id="3" name="Segnaposto numero diapositiva 2"/>
          <p:cNvSpPr>
            <a:spLocks noGrp="1"/>
          </p:cNvSpPr>
          <p:nvPr>
            <p:ph type="sldNum" sz="quarter" idx="12"/>
          </p:nvPr>
        </p:nvSpPr>
        <p:spPr/>
        <p:txBody>
          <a:bodyPr/>
          <a:lstStyle/>
          <a:p>
            <a:fld id="{E7A41E1B-4F70-4964-A407-84C68BE8251C}" type="slidenum">
              <a:rPr lang="it-IT" smtClean="0"/>
              <a:t>16</a:t>
            </a:fld>
            <a:endParaRPr lang="it-IT"/>
          </a:p>
        </p:txBody>
      </p:sp>
      <p:sp>
        <p:nvSpPr>
          <p:cNvPr id="4" name="Titolo 3"/>
          <p:cNvSpPr>
            <a:spLocks noGrp="1"/>
          </p:cNvSpPr>
          <p:nvPr>
            <p:ph type="title"/>
          </p:nvPr>
        </p:nvSpPr>
        <p:spPr/>
        <p:txBody>
          <a:bodyPr/>
          <a:lstStyle/>
          <a:p>
            <a:r>
              <a:rPr lang="it-IT" dirty="0" err="1" smtClean="0"/>
              <a:t>Thales</a:t>
            </a:r>
            <a:r>
              <a:rPr lang="it-IT" dirty="0" smtClean="0"/>
              <a:t> Alenia Italia spa</a:t>
            </a:r>
            <a:endParaRPr lang="it-IT" dirty="0"/>
          </a:p>
        </p:txBody>
      </p:sp>
      <p:sp>
        <p:nvSpPr>
          <p:cNvPr id="5" name="Rettangolo 4"/>
          <p:cNvSpPr/>
          <p:nvPr/>
        </p:nvSpPr>
        <p:spPr>
          <a:xfrm>
            <a:off x="6553200" y="6308725"/>
            <a:ext cx="1813125"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2206267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Order in take: 9.6 </a:t>
            </a:r>
            <a:r>
              <a:rPr lang="it-IT" dirty="0" err="1" smtClean="0"/>
              <a:t>bn</a:t>
            </a:r>
            <a:r>
              <a:rPr lang="it-IT" dirty="0" smtClean="0"/>
              <a:t> of euro</a:t>
            </a:r>
          </a:p>
          <a:p>
            <a:r>
              <a:rPr lang="it-IT" dirty="0" err="1" smtClean="0"/>
              <a:t>Revenues</a:t>
            </a:r>
            <a:r>
              <a:rPr lang="it-IT" dirty="0" smtClean="0"/>
              <a:t>: 12.4 </a:t>
            </a:r>
            <a:r>
              <a:rPr lang="it-IT" dirty="0" err="1" smtClean="0"/>
              <a:t>bn</a:t>
            </a:r>
            <a:r>
              <a:rPr lang="it-IT" dirty="0" smtClean="0"/>
              <a:t> of euro</a:t>
            </a:r>
          </a:p>
          <a:p>
            <a:r>
              <a:rPr lang="it-IT" dirty="0" smtClean="0"/>
              <a:t>EBITDA: 510 mln of euro</a:t>
            </a: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17</a:t>
            </a:fld>
            <a:endParaRPr lang="it-IT"/>
          </a:p>
        </p:txBody>
      </p:sp>
      <p:sp>
        <p:nvSpPr>
          <p:cNvPr id="4" name="Titolo 3"/>
          <p:cNvSpPr>
            <a:spLocks noGrp="1"/>
          </p:cNvSpPr>
          <p:nvPr>
            <p:ph type="title"/>
          </p:nvPr>
        </p:nvSpPr>
        <p:spPr/>
        <p:txBody>
          <a:bodyPr/>
          <a:lstStyle/>
          <a:p>
            <a:r>
              <a:rPr lang="it-IT" dirty="0" smtClean="0"/>
              <a:t>Leonardo </a:t>
            </a:r>
            <a:r>
              <a:rPr lang="it-IT" dirty="0" err="1" smtClean="0"/>
              <a:t>key</a:t>
            </a:r>
            <a:r>
              <a:rPr lang="it-IT" dirty="0" smtClean="0"/>
              <a:t> </a:t>
            </a:r>
            <a:r>
              <a:rPr lang="it-IT" dirty="0" err="1" smtClean="0"/>
              <a:t>figures</a:t>
            </a:r>
            <a:endParaRPr lang="it-IT" dirty="0"/>
          </a:p>
        </p:txBody>
      </p:sp>
      <p:pic>
        <p:nvPicPr>
          <p:cNvPr id="5" name="Immagine 4"/>
          <p:cNvPicPr>
            <a:picLocks noChangeAspect="1"/>
          </p:cNvPicPr>
          <p:nvPr/>
        </p:nvPicPr>
        <p:blipFill>
          <a:blip r:embed="rId2"/>
          <a:stretch>
            <a:fillRect/>
          </a:stretch>
        </p:blipFill>
        <p:spPr>
          <a:xfrm>
            <a:off x="1789752" y="3501008"/>
            <a:ext cx="5836146" cy="2068366"/>
          </a:xfrm>
          <a:prstGeom prst="rect">
            <a:avLst/>
          </a:prstGeom>
        </p:spPr>
      </p:pic>
    </p:spTree>
    <p:extLst>
      <p:ext uri="{BB962C8B-B14F-4D97-AF65-F5344CB8AC3E}">
        <p14:creationId xmlns:p14="http://schemas.microsoft.com/office/powerpoint/2010/main" val="26563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r>
              <a:rPr lang="en-GB" dirty="0" smtClean="0"/>
              <a:t>Future satellite market expansion doubles world economy and trade;</a:t>
            </a:r>
          </a:p>
          <a:p>
            <a:r>
              <a:rPr lang="en-GB" dirty="0" smtClean="0"/>
              <a:t>High variability in satellite dimension ;</a:t>
            </a:r>
          </a:p>
          <a:p>
            <a:r>
              <a:rPr lang="en-GB" dirty="0" smtClean="0"/>
              <a:t>VSS (Very Small Satellites) exponential past trend coupled with large cycle fluctuations;</a:t>
            </a:r>
          </a:p>
          <a:p>
            <a:r>
              <a:rPr lang="en-GB" b="1" dirty="0" smtClean="0"/>
              <a:t>Strategical need: flexibility in satellites dimension supply to cope market growth (for the next 10 year);</a:t>
            </a:r>
          </a:p>
          <a:p>
            <a:r>
              <a:rPr lang="en-GB" b="1" dirty="0" smtClean="0"/>
              <a:t>To do this, we present two alternative assumptions:</a:t>
            </a:r>
          </a:p>
          <a:p>
            <a:pPr lvl="1"/>
            <a:r>
              <a:rPr lang="en-GB" b="1" dirty="0" smtClean="0"/>
              <a:t>Building an automated facility for </a:t>
            </a:r>
            <a:r>
              <a:rPr lang="en-US" b="1" dirty="0"/>
              <a:t>Satellite Assembly, Integration and Test </a:t>
            </a:r>
            <a:r>
              <a:rPr lang="en-US" b="1" dirty="0" smtClean="0"/>
              <a:t>(AIT) activities;</a:t>
            </a:r>
            <a:endParaRPr lang="en-GB" b="1" dirty="0"/>
          </a:p>
          <a:p>
            <a:pPr lvl="1"/>
            <a:r>
              <a:rPr lang="en-GB" b="1" dirty="0" smtClean="0"/>
              <a:t>Rearranging the current production process in order to automatize the current facility.</a:t>
            </a:r>
            <a:endParaRPr lang="en-US" b="1" dirty="0" smtClean="0"/>
          </a:p>
        </p:txBody>
      </p:sp>
      <p:sp>
        <p:nvSpPr>
          <p:cNvPr id="3" name="Segnaposto numero diapositiva 2"/>
          <p:cNvSpPr>
            <a:spLocks noGrp="1"/>
          </p:cNvSpPr>
          <p:nvPr>
            <p:ph type="sldNum" sz="quarter" idx="12"/>
          </p:nvPr>
        </p:nvSpPr>
        <p:spPr/>
        <p:txBody>
          <a:bodyPr/>
          <a:lstStyle/>
          <a:p>
            <a:fld id="{E7A41E1B-4F70-4964-A407-84C68BE8251C}" type="slidenum">
              <a:rPr lang="it-IT" smtClean="0"/>
              <a:t>18</a:t>
            </a:fld>
            <a:endParaRPr lang="it-IT"/>
          </a:p>
        </p:txBody>
      </p:sp>
      <p:sp>
        <p:nvSpPr>
          <p:cNvPr id="4" name="Titolo 3"/>
          <p:cNvSpPr>
            <a:spLocks noGrp="1"/>
          </p:cNvSpPr>
          <p:nvPr>
            <p:ph type="title"/>
          </p:nvPr>
        </p:nvSpPr>
        <p:spPr/>
        <p:txBody>
          <a:bodyPr/>
          <a:lstStyle/>
          <a:p>
            <a:r>
              <a:rPr lang="it-IT" dirty="0" err="1" smtClean="0"/>
              <a:t>Summing</a:t>
            </a:r>
            <a:r>
              <a:rPr lang="it-IT" dirty="0" smtClean="0"/>
              <a:t> up</a:t>
            </a:r>
            <a:endParaRPr lang="it-IT" dirty="0"/>
          </a:p>
        </p:txBody>
      </p:sp>
      <p:sp>
        <p:nvSpPr>
          <p:cNvPr id="6" name="Rettangolo 5"/>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2034165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fontScale="90000"/>
          </a:bodyPr>
          <a:lstStyle/>
          <a:p>
            <a:r>
              <a:rPr lang="en-US" dirty="0" smtClean="0"/>
              <a:t>USTITEM </a:t>
            </a:r>
            <a:r>
              <a:rPr lang="en-US" dirty="0"/>
              <a:t>project </a:t>
            </a:r>
            <a:r>
              <a:rPr lang="en-US" dirty="0" smtClean="0"/>
              <a:t>and</a:t>
            </a:r>
            <a:r>
              <a:rPr lang="en-US" dirty="0"/>
              <a:t/>
            </a:r>
            <a:br>
              <a:rPr lang="en-US" dirty="0"/>
            </a:br>
            <a:r>
              <a:rPr lang="en-US" dirty="0"/>
              <a:t>Investment </a:t>
            </a:r>
            <a:r>
              <a:rPr lang="en-US" dirty="0" smtClean="0"/>
              <a:t>hypotheses</a:t>
            </a:r>
            <a:endParaRPr lang="en-US" dirty="0"/>
          </a:p>
        </p:txBody>
      </p:sp>
      <p:sp>
        <p:nvSpPr>
          <p:cNvPr id="3" name="Segnaposto contenuto 2"/>
          <p:cNvSpPr>
            <a:spLocks noGrp="1"/>
          </p:cNvSpPr>
          <p:nvPr>
            <p:ph idx="1"/>
          </p:nvPr>
        </p:nvSpPr>
        <p:spPr/>
        <p:txBody>
          <a:bodyPr/>
          <a:lstStyle/>
          <a:p>
            <a:r>
              <a:rPr lang="en-GB" b="1" dirty="0" smtClean="0"/>
              <a:t>10 </a:t>
            </a:r>
            <a:r>
              <a:rPr lang="en-GB" b="1" dirty="0" err="1" smtClean="0"/>
              <a:t>mln</a:t>
            </a:r>
            <a:r>
              <a:rPr lang="en-GB" b="1" dirty="0"/>
              <a:t>:</a:t>
            </a:r>
            <a:r>
              <a:rPr lang="en-GB" b="1" dirty="0" smtClean="0"/>
              <a:t> </a:t>
            </a:r>
            <a:r>
              <a:rPr lang="en-GB" dirty="0"/>
              <a:t>o</a:t>
            </a:r>
            <a:r>
              <a:rPr lang="en-GB" dirty="0" smtClean="0"/>
              <a:t>nly machinery and system investments, in the current production site (first wave);</a:t>
            </a:r>
          </a:p>
          <a:p>
            <a:r>
              <a:rPr lang="en-GB" b="1" dirty="0" smtClean="0"/>
              <a:t>55 </a:t>
            </a:r>
            <a:r>
              <a:rPr lang="en-GB" b="1" dirty="0" err="1" smtClean="0"/>
              <a:t>mln</a:t>
            </a:r>
            <a:r>
              <a:rPr lang="en-GB" b="1" dirty="0" smtClean="0"/>
              <a:t>: </a:t>
            </a:r>
            <a:r>
              <a:rPr lang="en-GB" dirty="0"/>
              <a:t>n</a:t>
            </a:r>
            <a:r>
              <a:rPr lang="en-GB" dirty="0" smtClean="0"/>
              <a:t>ew facility, changing production </a:t>
            </a:r>
            <a:r>
              <a:rPr lang="en-GB" dirty="0"/>
              <a:t>site </a:t>
            </a:r>
            <a:r>
              <a:rPr lang="en-GB" dirty="0" smtClean="0"/>
              <a:t>in a </a:t>
            </a:r>
            <a:r>
              <a:rPr lang="en-GB" dirty="0"/>
              <a:t>wider </a:t>
            </a:r>
            <a:r>
              <a:rPr lang="en-GB" dirty="0" smtClean="0"/>
              <a:t>area (second wave):</a:t>
            </a:r>
          </a:p>
          <a:p>
            <a:pPr lvl="1"/>
            <a:r>
              <a:rPr lang="en-GB" dirty="0" smtClean="0"/>
              <a:t>Machinery and system </a:t>
            </a:r>
            <a:r>
              <a:rPr lang="en-GB" b="1" dirty="0" smtClean="0"/>
              <a:t>27 </a:t>
            </a:r>
            <a:r>
              <a:rPr lang="en-GB" b="1" dirty="0" err="1" smtClean="0"/>
              <a:t>mln</a:t>
            </a:r>
            <a:endParaRPr lang="en-GB" b="1" dirty="0" smtClean="0"/>
          </a:p>
          <a:p>
            <a:pPr lvl="1"/>
            <a:r>
              <a:rPr lang="en-GB" dirty="0" smtClean="0"/>
              <a:t>Other </a:t>
            </a:r>
            <a:r>
              <a:rPr lang="en-GB" b="1" dirty="0" smtClean="0"/>
              <a:t>28 </a:t>
            </a:r>
            <a:r>
              <a:rPr lang="en-GB" b="1" dirty="0" err="1" smtClean="0"/>
              <a:t>mln</a:t>
            </a:r>
            <a:endParaRPr lang="en-GB" b="1" dirty="0"/>
          </a:p>
        </p:txBody>
      </p:sp>
      <p:graphicFrame>
        <p:nvGraphicFramePr>
          <p:cNvPr id="4" name="Tabella 3"/>
          <p:cNvGraphicFramePr>
            <a:graphicFrameLocks noGrp="1"/>
          </p:cNvGraphicFramePr>
          <p:nvPr>
            <p:extLst>
              <p:ext uri="{D42A27DB-BD31-4B8C-83A1-F6EECF244321}">
                <p14:modId xmlns:p14="http://schemas.microsoft.com/office/powerpoint/2010/main" val="4196894005"/>
              </p:ext>
            </p:extLst>
          </p:nvPr>
        </p:nvGraphicFramePr>
        <p:xfrm>
          <a:off x="6012160" y="5157192"/>
          <a:ext cx="2971774" cy="1256030"/>
        </p:xfrm>
        <a:graphic>
          <a:graphicData uri="http://schemas.openxmlformats.org/drawingml/2006/table">
            <a:tbl>
              <a:tblPr>
                <a:tableStyleId>{5C22544A-7EE6-4342-B048-85BDC9FD1C3A}</a:tableStyleId>
              </a:tblPr>
              <a:tblGrid>
                <a:gridCol w="2971774">
                  <a:extLst>
                    <a:ext uri="{9D8B030D-6E8A-4147-A177-3AD203B41FA5}">
                      <a16:colId xmlns:a16="http://schemas.microsoft.com/office/drawing/2014/main" val="20000"/>
                    </a:ext>
                  </a:extLst>
                </a:gridCol>
              </a:tblGrid>
              <a:tr h="184150">
                <a:tc>
                  <a:txBody>
                    <a:bodyPr/>
                    <a:lstStyle/>
                    <a:p>
                      <a:pPr algn="ctr" fontAlgn="b"/>
                      <a:r>
                        <a:rPr lang="it-IT" sz="1100" b="1" u="none" strike="noStrike" dirty="0">
                          <a:effectLst/>
                        </a:rPr>
                        <a:t>TVT CHAMBER </a:t>
                      </a:r>
                      <a:endParaRPr lang="it-IT" sz="1100" b="1" i="1" u="none" strike="noStrike" dirty="0">
                        <a:solidFill>
                          <a:srgbClr val="000000"/>
                        </a:solidFill>
                        <a:effectLst/>
                        <a:latin typeface="Arial"/>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177800">
                <a:tc>
                  <a:txBody>
                    <a:bodyPr/>
                    <a:lstStyle/>
                    <a:p>
                      <a:pPr algn="ctr" fontAlgn="b"/>
                      <a:r>
                        <a:rPr lang="it-IT" sz="1100" b="1" u="none" strike="noStrike" dirty="0">
                          <a:effectLst/>
                        </a:rPr>
                        <a:t>THERMAL CHAMBER</a:t>
                      </a:r>
                      <a:endParaRPr lang="it-IT" sz="1100" b="1" i="0" u="none" strike="noStrike" dirty="0">
                        <a:solidFill>
                          <a:srgbClr val="000000"/>
                        </a:solidFill>
                        <a:effectLst/>
                        <a:latin typeface="Arial"/>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184150">
                <a:tc>
                  <a:txBody>
                    <a:bodyPr/>
                    <a:lstStyle/>
                    <a:p>
                      <a:pPr algn="ctr" fontAlgn="b"/>
                      <a:r>
                        <a:rPr lang="it-IT" sz="1100" b="1" u="none" strike="noStrike" dirty="0">
                          <a:effectLst/>
                        </a:rPr>
                        <a:t>VIBRATION TEST SYSTEM</a:t>
                      </a:r>
                      <a:endParaRPr lang="it-IT" sz="1100" b="1" i="1" u="none" strike="noStrike" dirty="0">
                        <a:solidFill>
                          <a:srgbClr val="000000"/>
                        </a:solidFill>
                        <a:effectLst/>
                        <a:latin typeface="Arial"/>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177800">
                <a:tc>
                  <a:txBody>
                    <a:bodyPr/>
                    <a:lstStyle/>
                    <a:p>
                      <a:pPr algn="ctr" fontAlgn="b"/>
                      <a:r>
                        <a:rPr lang="en-US" sz="1100" b="1" u="none" strike="noStrike" dirty="0">
                          <a:effectLst/>
                        </a:rPr>
                        <a:t>MEASUREMENT OF MASS AND MOMENT OF INERTIA SYSTEM</a:t>
                      </a:r>
                      <a:endParaRPr lang="en-US" sz="1100" b="1" i="0" u="none" strike="noStrike" dirty="0">
                        <a:solidFill>
                          <a:srgbClr val="000000"/>
                        </a:solidFill>
                        <a:effectLst/>
                        <a:latin typeface="Arial"/>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190500">
                <a:tc>
                  <a:txBody>
                    <a:bodyPr/>
                    <a:lstStyle/>
                    <a:p>
                      <a:pPr algn="ctr" fontAlgn="b"/>
                      <a:r>
                        <a:rPr lang="en-US" sz="1100" b="1" u="none" strike="noStrike" dirty="0">
                          <a:effectLst/>
                        </a:rPr>
                        <a:t>COMPACT ANTENNA TEST RANGE (CATR)</a:t>
                      </a:r>
                      <a:endParaRPr lang="en-US" sz="1100" b="1" i="1" u="none" strike="noStrike" dirty="0">
                        <a:solidFill>
                          <a:srgbClr val="000000"/>
                        </a:solidFill>
                        <a:effectLst/>
                        <a:latin typeface="Arial"/>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177800">
                <a:tc>
                  <a:txBody>
                    <a:bodyPr/>
                    <a:lstStyle/>
                    <a:p>
                      <a:pPr algn="ctr" fontAlgn="b"/>
                      <a:r>
                        <a:rPr lang="en-US" sz="1100" b="1" u="none" strike="noStrike" dirty="0">
                          <a:effectLst/>
                        </a:rPr>
                        <a:t>SOLAR ARRAY DEPLOYMENT SYSTEM (SADR)</a:t>
                      </a:r>
                      <a:endParaRPr lang="en-US" sz="1100" b="1" i="0" u="none" strike="noStrike" dirty="0">
                        <a:solidFill>
                          <a:srgbClr val="000000"/>
                        </a:solidFill>
                        <a:effectLst/>
                        <a:latin typeface="Arial"/>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Freccia a destra 4"/>
          <p:cNvSpPr/>
          <p:nvPr/>
        </p:nvSpPr>
        <p:spPr>
          <a:xfrm rot="2592022">
            <a:off x="5681721" y="4472633"/>
            <a:ext cx="1101922" cy="31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rot="5400000">
            <a:off x="1973126" y="5337212"/>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971600" y="5836622"/>
            <a:ext cx="3152530" cy="369332"/>
          </a:xfrm>
          <a:prstGeom prst="rect">
            <a:avLst/>
          </a:prstGeom>
          <a:noFill/>
        </p:spPr>
        <p:txBody>
          <a:bodyPr wrap="none" rtlCol="0">
            <a:spAutoFit/>
          </a:bodyPr>
          <a:lstStyle/>
          <a:p>
            <a:r>
              <a:rPr lang="en-US" dirty="0" smtClean="0"/>
              <a:t>Land, building and related costs</a:t>
            </a:r>
            <a:endParaRPr lang="en-US" dirty="0"/>
          </a:p>
        </p:txBody>
      </p:sp>
      <p:sp>
        <p:nvSpPr>
          <p:cNvPr id="6" name="Segnaposto numero diapositiva 5"/>
          <p:cNvSpPr>
            <a:spLocks noGrp="1"/>
          </p:cNvSpPr>
          <p:nvPr>
            <p:ph type="sldNum" sz="quarter" idx="12"/>
          </p:nvPr>
        </p:nvSpPr>
        <p:spPr>
          <a:xfrm>
            <a:off x="6553200" y="6363077"/>
            <a:ext cx="2133600" cy="365125"/>
          </a:xfrm>
        </p:spPr>
        <p:txBody>
          <a:bodyPr/>
          <a:lstStyle/>
          <a:p>
            <a:fld id="{E7A41E1B-4F70-4964-A407-84C68BE8251C}" type="slidenum">
              <a:rPr lang="it-IT" smtClean="0"/>
              <a:t>19</a:t>
            </a:fld>
            <a:endParaRPr lang="it-IT" dirty="0"/>
          </a:p>
        </p:txBody>
      </p:sp>
      <p:sp>
        <p:nvSpPr>
          <p:cNvPr id="9" name="Rettangolo 8"/>
          <p:cNvSpPr/>
          <p:nvPr/>
        </p:nvSpPr>
        <p:spPr>
          <a:xfrm>
            <a:off x="6444208" y="6386046"/>
            <a:ext cx="1938095" cy="369332"/>
          </a:xfrm>
          <a:prstGeom prst="rect">
            <a:avLst/>
          </a:prstGeom>
        </p:spPr>
        <p:txBody>
          <a:bodyPr wrap="none">
            <a:spAutoFit/>
          </a:bodyPr>
          <a:lstStyle/>
          <a:p>
            <a:r>
              <a:rPr lang="en-US" b="1" dirty="0" smtClean="0"/>
              <a:t>USTITEM project…</a:t>
            </a:r>
            <a:endParaRPr lang="en-US" b="1" dirty="0"/>
          </a:p>
        </p:txBody>
      </p:sp>
    </p:spTree>
    <p:extLst>
      <p:ext uri="{BB962C8B-B14F-4D97-AF65-F5344CB8AC3E}">
        <p14:creationId xmlns:p14="http://schemas.microsoft.com/office/powerpoint/2010/main" val="258064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dirty="0" smtClean="0"/>
              <a:t>Contents</a:t>
            </a:r>
            <a:endParaRPr lang="en-US" dirty="0"/>
          </a:p>
        </p:txBody>
      </p:sp>
      <p:sp>
        <p:nvSpPr>
          <p:cNvPr id="3" name="Segnaposto contenuto 2"/>
          <p:cNvSpPr>
            <a:spLocks noGrp="1"/>
          </p:cNvSpPr>
          <p:nvPr>
            <p:ph idx="1"/>
          </p:nvPr>
        </p:nvSpPr>
        <p:spPr/>
        <p:txBody>
          <a:bodyPr>
            <a:normAutofit fontScale="92500" lnSpcReduction="10000"/>
          </a:bodyPr>
          <a:lstStyle/>
          <a:p>
            <a:pPr marL="514350" indent="-514350">
              <a:buFont typeface="+mj-lt"/>
              <a:buAutoNum type="arabicPeriod"/>
            </a:pPr>
            <a:r>
              <a:rPr lang="en-US" dirty="0"/>
              <a:t>M</a:t>
            </a:r>
            <a:r>
              <a:rPr lang="en-US" dirty="0" smtClean="0"/>
              <a:t>arket overview and Thales </a:t>
            </a:r>
            <a:r>
              <a:rPr lang="en-US" dirty="0" err="1" smtClean="0"/>
              <a:t>Alenia</a:t>
            </a:r>
            <a:r>
              <a:rPr lang="en-US" dirty="0" smtClean="0"/>
              <a:t> </a:t>
            </a:r>
            <a:r>
              <a:rPr lang="en-US" dirty="0" err="1" smtClean="0"/>
              <a:t>Spazio</a:t>
            </a:r>
            <a:endParaRPr lang="en-US" dirty="0" smtClean="0"/>
          </a:p>
          <a:p>
            <a:pPr marL="514350" indent="-514350">
              <a:buFont typeface="+mj-lt"/>
              <a:buAutoNum type="arabicPeriod"/>
            </a:pPr>
            <a:r>
              <a:rPr lang="en-US" dirty="0" smtClean="0"/>
              <a:t>USTITEM project and matrix hypotheses</a:t>
            </a:r>
          </a:p>
          <a:p>
            <a:pPr marL="514350" indent="-514350">
              <a:buFont typeface="+mj-lt"/>
              <a:buAutoNum type="arabicPeriod"/>
            </a:pPr>
            <a:r>
              <a:rPr lang="en-US" dirty="0"/>
              <a:t>Other </a:t>
            </a:r>
            <a:r>
              <a:rPr lang="en-US" dirty="0" smtClean="0"/>
              <a:t>assumptions</a:t>
            </a:r>
          </a:p>
          <a:p>
            <a:pPr marL="514350" indent="-514350">
              <a:buFont typeface="+mj-lt"/>
              <a:buAutoNum type="arabicPeriod"/>
            </a:pPr>
            <a:r>
              <a:rPr lang="en-US" dirty="0" smtClean="0"/>
              <a:t>Prudential approach and measures</a:t>
            </a:r>
          </a:p>
          <a:p>
            <a:pPr marL="514350" indent="-514350">
              <a:buFont typeface="+mj-lt"/>
              <a:buAutoNum type="arabicPeriod"/>
            </a:pPr>
            <a:r>
              <a:rPr lang="en-US" dirty="0" smtClean="0"/>
              <a:t>State and region aids</a:t>
            </a:r>
          </a:p>
          <a:p>
            <a:pPr marL="514350" indent="-514350">
              <a:buFont typeface="+mj-lt"/>
              <a:buAutoNum type="arabicPeriod"/>
            </a:pPr>
            <a:r>
              <a:rPr lang="en-US" dirty="0" smtClean="0"/>
              <a:t>Additional results</a:t>
            </a:r>
          </a:p>
          <a:p>
            <a:pPr marL="914400" lvl="1" indent="-514350">
              <a:buFont typeface="+mj-lt"/>
              <a:buAutoNum type="arabicPeriod"/>
            </a:pPr>
            <a:r>
              <a:rPr lang="en-US" dirty="0" smtClean="0"/>
              <a:t>Sensitive analysis</a:t>
            </a:r>
          </a:p>
          <a:p>
            <a:pPr marL="914400" lvl="1" indent="-514350">
              <a:buFont typeface="+mj-lt"/>
              <a:buAutoNum type="arabicPeriod"/>
            </a:pPr>
            <a:r>
              <a:rPr lang="en-US" dirty="0" smtClean="0"/>
              <a:t>Impact of state contribution</a:t>
            </a:r>
          </a:p>
          <a:p>
            <a:pPr marL="514350" indent="-514350">
              <a:buFont typeface="+mj-lt"/>
              <a:buAutoNum type="arabicPeriod"/>
            </a:pPr>
            <a:r>
              <a:rPr lang="en-US" dirty="0" smtClean="0"/>
              <a:t>Overview for next </a:t>
            </a:r>
            <a:r>
              <a:rPr lang="en-US" dirty="0"/>
              <a:t>operational steps to </a:t>
            </a:r>
            <a:r>
              <a:rPr lang="en-US" dirty="0" smtClean="0"/>
              <a:t>develop</a:t>
            </a:r>
            <a:endParaRPr lang="it-IT" dirty="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2</a:t>
            </a:fld>
            <a:endParaRPr lang="it-IT"/>
          </a:p>
        </p:txBody>
      </p:sp>
    </p:spTree>
    <p:extLst>
      <p:ext uri="{BB962C8B-B14F-4D97-AF65-F5344CB8AC3E}">
        <p14:creationId xmlns:p14="http://schemas.microsoft.com/office/powerpoint/2010/main" val="4177257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a:bodyPr>
          <a:lstStyle/>
          <a:p>
            <a:r>
              <a:rPr lang="it-IT" dirty="0" smtClean="0"/>
              <a:t>Production </a:t>
            </a:r>
            <a:r>
              <a:rPr lang="en-US" dirty="0"/>
              <a:t>h</a:t>
            </a:r>
            <a:r>
              <a:rPr lang="en-US" dirty="0" smtClean="0"/>
              <a:t>ypotheses</a:t>
            </a:r>
            <a:endParaRPr lang="en-US" dirty="0"/>
          </a:p>
        </p:txBody>
      </p:sp>
      <p:sp>
        <p:nvSpPr>
          <p:cNvPr id="3" name="Segnaposto contenuto 2"/>
          <p:cNvSpPr>
            <a:spLocks noGrp="1"/>
          </p:cNvSpPr>
          <p:nvPr>
            <p:ph idx="1"/>
          </p:nvPr>
        </p:nvSpPr>
        <p:spPr/>
        <p:txBody>
          <a:bodyPr>
            <a:normAutofit fontScale="85000" lnSpcReduction="20000"/>
          </a:bodyPr>
          <a:lstStyle/>
          <a:p>
            <a:pPr algn="just"/>
            <a:r>
              <a:rPr lang="en-US" dirty="0" smtClean="0"/>
              <a:t>The </a:t>
            </a:r>
            <a:r>
              <a:rPr lang="en-US" dirty="0"/>
              <a:t>lack </a:t>
            </a:r>
            <a:r>
              <a:rPr lang="en-US" dirty="0" smtClean="0"/>
              <a:t>of above investments cause:</a:t>
            </a:r>
          </a:p>
          <a:p>
            <a:pPr lvl="1" algn="just"/>
            <a:r>
              <a:rPr lang="en-US" b="1" dirty="0" smtClean="0"/>
              <a:t>overloads</a:t>
            </a:r>
            <a:r>
              <a:rPr lang="en-US" dirty="0" smtClean="0"/>
              <a:t> production (repercussion on </a:t>
            </a:r>
            <a:r>
              <a:rPr lang="en-US" b="1" dirty="0" smtClean="0"/>
              <a:t>raw materials costs</a:t>
            </a:r>
            <a:r>
              <a:rPr lang="en-US" dirty="0" smtClean="0"/>
              <a:t>);</a:t>
            </a:r>
          </a:p>
          <a:p>
            <a:pPr lvl="1" algn="just"/>
            <a:r>
              <a:rPr lang="en-GB" b="1" dirty="0"/>
              <a:t>manufacturing </a:t>
            </a:r>
            <a:r>
              <a:rPr lang="en-GB" b="1" dirty="0" smtClean="0"/>
              <a:t>processes </a:t>
            </a:r>
            <a:r>
              <a:rPr lang="en-GB" dirty="0"/>
              <a:t> </a:t>
            </a:r>
            <a:r>
              <a:rPr lang="en-GB" dirty="0" smtClean="0"/>
              <a:t>are</a:t>
            </a:r>
            <a:r>
              <a:rPr lang="en-GB" dirty="0"/>
              <a:t> </a:t>
            </a:r>
            <a:r>
              <a:rPr lang="en-GB" dirty="0" smtClean="0"/>
              <a:t>inadequate ( repercussion on </a:t>
            </a:r>
            <a:r>
              <a:rPr lang="en-GB" b="1" dirty="0" smtClean="0"/>
              <a:t>CCPII current costs</a:t>
            </a:r>
            <a:r>
              <a:rPr lang="en-GB" dirty="0" smtClean="0"/>
              <a:t>)</a:t>
            </a:r>
            <a:r>
              <a:rPr lang="en-US" dirty="0" smtClean="0"/>
              <a:t>.</a:t>
            </a:r>
          </a:p>
          <a:p>
            <a:pPr algn="just"/>
            <a:r>
              <a:rPr lang="en-US" dirty="0" smtClean="0"/>
              <a:t>We can make 4 hypotheses to overcome troubles:</a:t>
            </a:r>
            <a:endParaRPr lang="en-US" dirty="0"/>
          </a:p>
          <a:p>
            <a:pPr lvl="1" algn="just"/>
            <a:r>
              <a:rPr lang="en-US" dirty="0" smtClean="0"/>
              <a:t>In HP 1.1 and HP 1.2, CCPII current costs fall only of 10% </a:t>
            </a:r>
            <a:r>
              <a:rPr lang="en-US" dirty="0"/>
              <a:t>(in </a:t>
            </a:r>
            <a:r>
              <a:rPr lang="en-US" dirty="0" smtClean="0"/>
              <a:t>relation 10 </a:t>
            </a:r>
            <a:r>
              <a:rPr lang="en-US" dirty="0" err="1" smtClean="0"/>
              <a:t>mln</a:t>
            </a:r>
            <a:r>
              <a:rPr lang="en-US" dirty="0" smtClean="0"/>
              <a:t> investments in machinery </a:t>
            </a:r>
            <a:r>
              <a:rPr lang="en-US" dirty="0"/>
              <a:t>and </a:t>
            </a:r>
            <a:r>
              <a:rPr lang="en-US" dirty="0" smtClean="0"/>
              <a:t>system) ; in HP 2.1 and HP 2.2 (27mln in machinery </a:t>
            </a:r>
            <a:r>
              <a:rPr lang="en-US" dirty="0"/>
              <a:t>and system </a:t>
            </a:r>
            <a:r>
              <a:rPr lang="en-US" dirty="0" smtClean="0"/>
              <a:t>investments) </a:t>
            </a:r>
            <a:r>
              <a:rPr lang="en-GB" dirty="0" smtClean="0"/>
              <a:t>CCPII </a:t>
            </a:r>
            <a:r>
              <a:rPr lang="en-GB" dirty="0"/>
              <a:t>current </a:t>
            </a:r>
            <a:r>
              <a:rPr lang="en-GB" dirty="0" smtClean="0"/>
              <a:t>costs fall </a:t>
            </a:r>
            <a:r>
              <a:rPr lang="en-GB" dirty="0"/>
              <a:t>of </a:t>
            </a:r>
            <a:r>
              <a:rPr lang="en-GB" dirty="0" smtClean="0"/>
              <a:t>20%</a:t>
            </a:r>
            <a:r>
              <a:rPr lang="en-US" dirty="0" smtClean="0"/>
              <a:t>;</a:t>
            </a:r>
          </a:p>
          <a:p>
            <a:pPr lvl="1" algn="just"/>
            <a:r>
              <a:rPr lang="en-US" dirty="0" smtClean="0"/>
              <a:t>In HP 1.2 raw </a:t>
            </a:r>
            <a:r>
              <a:rPr lang="en-US" dirty="0"/>
              <a:t>materials </a:t>
            </a:r>
            <a:r>
              <a:rPr lang="en-US" dirty="0" smtClean="0"/>
              <a:t>costs fall only </a:t>
            </a:r>
            <a:r>
              <a:rPr lang="en-US" dirty="0"/>
              <a:t>of 3-4% (in proportion to machinery and system </a:t>
            </a:r>
            <a:r>
              <a:rPr lang="en-US" dirty="0" smtClean="0"/>
              <a:t>investments) </a:t>
            </a:r>
            <a:r>
              <a:rPr lang="en-US" dirty="0"/>
              <a:t>instead </a:t>
            </a:r>
            <a:r>
              <a:rPr lang="en-US" dirty="0" smtClean="0"/>
              <a:t>of HP 2.2 where raw materials cost fall of 10% .</a:t>
            </a:r>
          </a:p>
          <a:p>
            <a:endParaRPr lang="en-US" dirty="0" smtClean="0"/>
          </a:p>
          <a:p>
            <a:endParaRPr lang="en-US" dirty="0"/>
          </a:p>
          <a:p>
            <a:endParaRPr lang="it-IT" dirty="0"/>
          </a:p>
          <a:p>
            <a:pPr marL="0" indent="0">
              <a:buNone/>
            </a:pPr>
            <a:endParaRPr lang="it-IT" dirty="0"/>
          </a:p>
          <a:p>
            <a:endParaRPr lang="it-IT" dirty="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20</a:t>
            </a:fld>
            <a:endParaRPr lang="it-IT"/>
          </a:p>
        </p:txBody>
      </p:sp>
      <p:sp>
        <p:nvSpPr>
          <p:cNvPr id="5" name="Rettangolo 4"/>
          <p:cNvSpPr/>
          <p:nvPr/>
        </p:nvSpPr>
        <p:spPr>
          <a:xfrm>
            <a:off x="6553200" y="6308725"/>
            <a:ext cx="1938095" cy="369332"/>
          </a:xfrm>
          <a:prstGeom prst="rect">
            <a:avLst/>
          </a:prstGeom>
        </p:spPr>
        <p:txBody>
          <a:bodyPr wrap="none">
            <a:spAutoFit/>
          </a:bodyPr>
          <a:lstStyle/>
          <a:p>
            <a:r>
              <a:rPr lang="en-US" b="1" dirty="0" smtClean="0"/>
              <a:t>USTITEM project…</a:t>
            </a:r>
            <a:endParaRPr lang="en-US" b="1" dirty="0"/>
          </a:p>
        </p:txBody>
      </p:sp>
    </p:spTree>
    <p:extLst>
      <p:ext uri="{BB962C8B-B14F-4D97-AF65-F5344CB8AC3E}">
        <p14:creationId xmlns:p14="http://schemas.microsoft.com/office/powerpoint/2010/main" val="2040928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dirty="0" smtClean="0"/>
              <a:t>Hypotheses matrix</a:t>
            </a:r>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1587701770"/>
              </p:ext>
            </p:extLst>
          </p:nvPr>
        </p:nvGraphicFramePr>
        <p:xfrm>
          <a:off x="1043608" y="1983397"/>
          <a:ext cx="7200800" cy="246888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139040">
                <a:tc>
                  <a:txBody>
                    <a:bodyPr/>
                    <a:lstStyle/>
                    <a:p>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noProof="0" dirty="0" smtClean="0">
                          <a:solidFill>
                            <a:schemeClr val="lt1"/>
                          </a:solidFill>
                          <a:latin typeface="+mn-lt"/>
                          <a:ea typeface="+mn-ea"/>
                          <a:cs typeface="+mn-cs"/>
                        </a:rPr>
                        <a:t>No falls of current raw materials</a:t>
                      </a:r>
                      <a:endParaRPr lang="en-US" sz="1800" b="1" kern="1200" noProof="0" dirty="0" smtClean="0">
                        <a:solidFill>
                          <a:schemeClr val="lt1"/>
                        </a:solidFill>
                        <a:latin typeface="+mn-lt"/>
                        <a:ea typeface="+mn-ea"/>
                        <a:cs typeface="+mn-cs"/>
                      </a:endParaRPr>
                    </a:p>
                  </a:txBody>
                  <a:tcPr/>
                </a:tc>
                <a:tc>
                  <a:txBody>
                    <a:bodyPr/>
                    <a:lstStyle/>
                    <a:p>
                      <a:r>
                        <a:rPr lang="en-US" noProof="0" dirty="0" smtClean="0"/>
                        <a:t>Raw materials cost falls of 3-4%</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smtClean="0"/>
                        <a:t>Raw materials cost falls of 10%</a:t>
                      </a:r>
                    </a:p>
                  </a:txBody>
                  <a:tcPr/>
                </a:tc>
                <a:extLst>
                  <a:ext uri="{0D108BD9-81ED-4DB2-BD59-A6C34878D82A}">
                    <a16:rowId xmlns:a16="http://schemas.microsoft.com/office/drawing/2014/main" val="10000"/>
                  </a:ext>
                </a:extLst>
              </a:tr>
              <a:tr h="370840">
                <a:tc>
                  <a:txBody>
                    <a:bodyPr/>
                    <a:lstStyle/>
                    <a:p>
                      <a:r>
                        <a:rPr lang="en-US" sz="1800" b="1" kern="1200" noProof="0" dirty="0" smtClean="0">
                          <a:solidFill>
                            <a:schemeClr val="lt1"/>
                          </a:solidFill>
                          <a:latin typeface="+mn-lt"/>
                          <a:ea typeface="+mn-ea"/>
                          <a:cs typeface="+mn-cs"/>
                        </a:rPr>
                        <a:t>CCPII</a:t>
                      </a:r>
                      <a:r>
                        <a:rPr lang="en-US" sz="1800" b="1" kern="1200" baseline="0" noProof="0" dirty="0" smtClean="0">
                          <a:solidFill>
                            <a:schemeClr val="lt1"/>
                          </a:solidFill>
                          <a:latin typeface="+mn-lt"/>
                          <a:ea typeface="+mn-ea"/>
                          <a:cs typeface="+mn-cs"/>
                        </a:rPr>
                        <a:t>  current cost falls (10%)</a:t>
                      </a:r>
                      <a:endParaRPr lang="en-US" sz="1800" b="1" kern="1200" noProof="0" dirty="0">
                        <a:solidFill>
                          <a:schemeClr val="lt1"/>
                        </a:solidFill>
                        <a:latin typeface="+mn-lt"/>
                        <a:ea typeface="+mn-ea"/>
                        <a:cs typeface="+mn-cs"/>
                      </a:endParaRPr>
                    </a:p>
                  </a:txBody>
                  <a:tcPr>
                    <a:solidFill>
                      <a:schemeClr val="accent1"/>
                    </a:solidFill>
                  </a:tcPr>
                </a:tc>
                <a:tc>
                  <a:txBody>
                    <a:bodyPr/>
                    <a:lstStyle/>
                    <a:p>
                      <a:r>
                        <a:rPr lang="en-US" noProof="0" dirty="0" smtClean="0"/>
                        <a:t>HP 1.1</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HP 1.2</a:t>
                      </a:r>
                    </a:p>
                    <a:p>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         -</a:t>
                      </a:r>
                      <a:endParaRPr lang="en-US" noProof="0" dirty="0" smtClean="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noProof="0" smtClean="0">
                          <a:solidFill>
                            <a:schemeClr val="lt1"/>
                          </a:solidFill>
                          <a:latin typeface="+mn-lt"/>
                          <a:ea typeface="+mn-ea"/>
                          <a:cs typeface="+mn-cs"/>
                        </a:rPr>
                        <a:t>CCPII</a:t>
                      </a:r>
                      <a:r>
                        <a:rPr lang="en-US" sz="1800" b="1" kern="1200" baseline="0" noProof="0" smtClean="0">
                          <a:solidFill>
                            <a:schemeClr val="lt1"/>
                          </a:solidFill>
                          <a:latin typeface="+mn-lt"/>
                          <a:ea typeface="+mn-ea"/>
                          <a:cs typeface="+mn-cs"/>
                        </a:rPr>
                        <a:t> current cost falls (20%)</a:t>
                      </a:r>
                      <a:endParaRPr lang="en-US" sz="1800" b="1" kern="1200" noProof="0" smtClean="0">
                        <a:solidFill>
                          <a:schemeClr val="lt1"/>
                        </a:solidFill>
                        <a:latin typeface="+mn-lt"/>
                        <a:ea typeface="+mn-ea"/>
                        <a:cs typeface="+mn-cs"/>
                      </a:endParaRPr>
                    </a:p>
                    <a:p>
                      <a:endParaRPr lang="en-US" noProof="0"/>
                    </a:p>
                  </a:txBody>
                  <a:tcPr>
                    <a:solidFill>
                      <a:schemeClr val="accent1"/>
                    </a:solidFill>
                  </a:tcPr>
                </a:tc>
                <a:tc>
                  <a:txBody>
                    <a:bodyPr/>
                    <a:lstStyle/>
                    <a:p>
                      <a:r>
                        <a:rPr lang="en-US" noProof="0" smtClean="0"/>
                        <a:t>HP 2.1</a:t>
                      </a:r>
                      <a:endParaRPr lang="en-US" noProof="0"/>
                    </a:p>
                  </a:txBody>
                  <a:tcPr/>
                </a:tc>
                <a:tc>
                  <a:txBody>
                    <a:bodyPr/>
                    <a:lstStyle/>
                    <a:p>
                      <a:r>
                        <a:rPr lang="en-US" noProof="0" dirty="0" smtClean="0"/>
                        <a:t>         -</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HP 2.2</a:t>
                      </a:r>
                    </a:p>
                    <a:p>
                      <a:endParaRPr lang="en-US" noProof="0" dirty="0"/>
                    </a:p>
                  </a:txBody>
                  <a:tcPr/>
                </a:tc>
                <a:extLst>
                  <a:ext uri="{0D108BD9-81ED-4DB2-BD59-A6C34878D82A}">
                    <a16:rowId xmlns:a16="http://schemas.microsoft.com/office/drawing/2014/main" val="10002"/>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251291491"/>
              </p:ext>
            </p:extLst>
          </p:nvPr>
        </p:nvGraphicFramePr>
        <p:xfrm>
          <a:off x="1039308" y="4462604"/>
          <a:ext cx="7200800" cy="137668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861824">
                <a:tc>
                  <a:txBody>
                    <a:bodyPr/>
                    <a:lstStyle/>
                    <a:p>
                      <a:pPr algn="ctr"/>
                      <a:r>
                        <a:rPr lang="en-US" noProof="0" dirty="0" smtClean="0"/>
                        <a:t>Only</a:t>
                      </a:r>
                      <a:r>
                        <a:rPr lang="en-US" baseline="0" noProof="0" dirty="0" smtClean="0"/>
                        <a:t>  machinery and system </a:t>
                      </a:r>
                      <a:r>
                        <a:rPr lang="en-US" noProof="0" dirty="0" smtClean="0"/>
                        <a:t>investments</a:t>
                      </a:r>
                      <a:r>
                        <a:rPr lang="en-US" baseline="0" noProof="0" dirty="0" smtClean="0"/>
                        <a:t> </a:t>
                      </a:r>
                    </a:p>
                    <a:p>
                      <a:pPr algn="ctr"/>
                      <a:r>
                        <a:rPr lang="en-US" sz="2400" b="1" baseline="0" noProof="0" dirty="0" smtClean="0">
                          <a:solidFill>
                            <a:srgbClr val="FF0000"/>
                          </a:solidFill>
                        </a:rPr>
                        <a:t>(10 </a:t>
                      </a:r>
                      <a:r>
                        <a:rPr lang="en-US" sz="2400" b="1" baseline="0" noProof="0" dirty="0" err="1" smtClean="0">
                          <a:solidFill>
                            <a:srgbClr val="FF0000"/>
                          </a:solidFill>
                        </a:rPr>
                        <a:t>mln</a:t>
                      </a:r>
                      <a:r>
                        <a:rPr lang="en-US" sz="2400" b="1" baseline="0" noProof="0" dirty="0" smtClean="0">
                          <a:solidFill>
                            <a:srgbClr val="FF0000"/>
                          </a:solidFill>
                        </a:rPr>
                        <a:t>)</a:t>
                      </a:r>
                      <a:endParaRPr lang="en-US" sz="2400" b="1" noProof="0" dirty="0">
                        <a:solidFill>
                          <a:srgbClr val="FF0000"/>
                        </a:solidFill>
                      </a:endParaRPr>
                    </a:p>
                  </a:txBody>
                  <a:tcPr/>
                </a:tc>
                <a:tc>
                  <a:txBody>
                    <a:bodyPr/>
                    <a:lstStyle/>
                    <a:p>
                      <a:pPr algn="ctr"/>
                      <a:r>
                        <a:rPr lang="en-US" noProof="0" dirty="0" smtClean="0"/>
                        <a:t>New Facility </a:t>
                      </a:r>
                    </a:p>
                    <a:p>
                      <a:pPr algn="ctr"/>
                      <a:r>
                        <a:rPr lang="en-US" sz="2400" b="1" baseline="0" noProof="0" dirty="0" smtClean="0">
                          <a:solidFill>
                            <a:srgbClr val="FF0000"/>
                          </a:solidFill>
                        </a:rPr>
                        <a:t>(55 </a:t>
                      </a:r>
                      <a:r>
                        <a:rPr lang="en-US" sz="2400" b="1" baseline="0" noProof="0" dirty="0" err="1" smtClean="0">
                          <a:solidFill>
                            <a:srgbClr val="FF0000"/>
                          </a:solidFill>
                        </a:rPr>
                        <a:t>mln</a:t>
                      </a:r>
                      <a:r>
                        <a:rPr lang="en-US" sz="2400" b="1" baseline="0" noProof="0" dirty="0" smtClean="0">
                          <a:solidFill>
                            <a:srgbClr val="FF0000"/>
                          </a:solidFill>
                        </a:rPr>
                        <a:t>)</a:t>
                      </a:r>
                      <a:endParaRPr lang="en-US" sz="2400" b="1" noProof="0"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noProof="0" dirty="0" smtClean="0"/>
                        <a:t>HP 1.1, HP</a:t>
                      </a:r>
                      <a:r>
                        <a:rPr lang="en-US" baseline="0" noProof="0" dirty="0" smtClean="0"/>
                        <a:t> 1.2</a:t>
                      </a:r>
                      <a:endParaRPr lang="en-US" noProof="0" dirty="0"/>
                    </a:p>
                  </a:txBody>
                  <a:tcPr/>
                </a:tc>
                <a:tc>
                  <a:txBody>
                    <a:bodyPr/>
                    <a:lstStyle/>
                    <a:p>
                      <a:r>
                        <a:rPr lang="en-US" noProof="0" dirty="0" smtClean="0"/>
                        <a:t>HP</a:t>
                      </a:r>
                      <a:r>
                        <a:rPr lang="en-US" baseline="0" noProof="0" dirty="0" smtClean="0"/>
                        <a:t> 2.1, HP 2.2</a:t>
                      </a:r>
                      <a:endParaRPr lang="en-US" noProof="0" dirty="0"/>
                    </a:p>
                  </a:txBody>
                  <a:tcPr/>
                </a:tc>
                <a:extLst>
                  <a:ext uri="{0D108BD9-81ED-4DB2-BD59-A6C34878D82A}">
                    <a16:rowId xmlns:a16="http://schemas.microsoft.com/office/drawing/2014/main" val="10001"/>
                  </a:ext>
                </a:extLst>
              </a:tr>
            </a:tbl>
          </a:graphicData>
        </a:graphic>
      </p:graphicFrame>
      <p:sp>
        <p:nvSpPr>
          <p:cNvPr id="6" name="CasellaDiTesto 5"/>
          <p:cNvSpPr txBox="1"/>
          <p:nvPr/>
        </p:nvSpPr>
        <p:spPr>
          <a:xfrm>
            <a:off x="965393" y="1603738"/>
            <a:ext cx="5117940" cy="369332"/>
          </a:xfrm>
          <a:prstGeom prst="rect">
            <a:avLst/>
          </a:prstGeom>
          <a:noFill/>
        </p:spPr>
        <p:txBody>
          <a:bodyPr wrap="none" rtlCol="0">
            <a:spAutoFit/>
          </a:bodyPr>
          <a:lstStyle/>
          <a:p>
            <a:pPr marL="285750" indent="-285750">
              <a:buFontTx/>
              <a:buChar char="-"/>
            </a:pPr>
            <a:r>
              <a:rPr lang="en-US" dirty="0" smtClean="0"/>
              <a:t>Scenarios by FUET team and Competence Center</a:t>
            </a:r>
            <a:endParaRPr lang="en-US" dirty="0"/>
          </a:p>
        </p:txBody>
      </p:sp>
      <p:sp>
        <p:nvSpPr>
          <p:cNvPr id="3" name="Segnaposto numero diapositiva 2"/>
          <p:cNvSpPr>
            <a:spLocks noGrp="1"/>
          </p:cNvSpPr>
          <p:nvPr>
            <p:ph type="sldNum" sz="quarter" idx="12"/>
          </p:nvPr>
        </p:nvSpPr>
        <p:spPr>
          <a:xfrm>
            <a:off x="6553200" y="6356350"/>
            <a:ext cx="2133600" cy="365125"/>
          </a:xfrm>
        </p:spPr>
        <p:txBody>
          <a:bodyPr/>
          <a:lstStyle/>
          <a:p>
            <a:fld id="{E7A41E1B-4F70-4964-A407-84C68BE8251C}" type="slidenum">
              <a:rPr lang="it-IT" smtClean="0"/>
              <a:t>21</a:t>
            </a:fld>
            <a:endParaRPr lang="it-IT"/>
          </a:p>
        </p:txBody>
      </p:sp>
      <p:sp>
        <p:nvSpPr>
          <p:cNvPr id="7" name="Rettangolo 6"/>
          <p:cNvSpPr/>
          <p:nvPr/>
        </p:nvSpPr>
        <p:spPr>
          <a:xfrm>
            <a:off x="6553200" y="6308725"/>
            <a:ext cx="1938095" cy="369332"/>
          </a:xfrm>
          <a:prstGeom prst="rect">
            <a:avLst/>
          </a:prstGeom>
        </p:spPr>
        <p:txBody>
          <a:bodyPr wrap="none">
            <a:spAutoFit/>
          </a:bodyPr>
          <a:lstStyle/>
          <a:p>
            <a:r>
              <a:rPr lang="en-US" b="1" dirty="0" smtClean="0"/>
              <a:t>USTITEM project…</a:t>
            </a:r>
            <a:endParaRPr lang="en-US" b="1" dirty="0"/>
          </a:p>
        </p:txBody>
      </p:sp>
    </p:spTree>
    <p:extLst>
      <p:ext uri="{BB962C8B-B14F-4D97-AF65-F5344CB8AC3E}">
        <p14:creationId xmlns:p14="http://schemas.microsoft.com/office/powerpoint/2010/main" val="985054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dirty="0" smtClean="0"/>
              <a:t>Other assumptions</a:t>
            </a:r>
            <a:endParaRPr lang="en-US" dirty="0"/>
          </a:p>
        </p:txBody>
      </p:sp>
      <p:sp>
        <p:nvSpPr>
          <p:cNvPr id="3" name="Segnaposto contenuto 2"/>
          <p:cNvSpPr>
            <a:spLocks noGrp="1"/>
          </p:cNvSpPr>
          <p:nvPr>
            <p:ph idx="1"/>
          </p:nvPr>
        </p:nvSpPr>
        <p:spPr>
          <a:xfrm>
            <a:off x="467544" y="1484784"/>
            <a:ext cx="8229600" cy="4525963"/>
          </a:xfrm>
        </p:spPr>
        <p:txBody>
          <a:bodyPr>
            <a:normAutofit/>
          </a:bodyPr>
          <a:lstStyle/>
          <a:p>
            <a:pPr algn="just"/>
            <a:r>
              <a:rPr lang="en-US" dirty="0" smtClean="0"/>
              <a:t>Financial charge (2.20% per year)*;</a:t>
            </a:r>
          </a:p>
          <a:p>
            <a:pPr algn="just"/>
            <a:r>
              <a:rPr lang="en-US" dirty="0" smtClean="0"/>
              <a:t>Duration</a:t>
            </a:r>
            <a:r>
              <a:rPr lang="it-IT" dirty="0" smtClean="0"/>
              <a:t> </a:t>
            </a:r>
            <a:r>
              <a:rPr lang="en-US" dirty="0" smtClean="0"/>
              <a:t>loans</a:t>
            </a:r>
            <a:r>
              <a:rPr lang="it-IT" dirty="0" smtClean="0"/>
              <a:t> 5 (HP 1.1 and 1.2) and 10 </a:t>
            </a:r>
            <a:r>
              <a:rPr lang="it-IT" dirty="0" err="1" smtClean="0"/>
              <a:t>years</a:t>
            </a:r>
            <a:r>
              <a:rPr lang="it-IT" dirty="0" smtClean="0"/>
              <a:t> (HP </a:t>
            </a:r>
            <a:r>
              <a:rPr lang="en-US" dirty="0" smtClean="0"/>
              <a:t>2.1 and 2.2) ;</a:t>
            </a:r>
          </a:p>
          <a:p>
            <a:pPr algn="just"/>
            <a:r>
              <a:rPr lang="en-US" dirty="0" smtClean="0"/>
              <a:t>Fixed installment repayment plan (c.d. </a:t>
            </a:r>
            <a:r>
              <a:rPr lang="en-US" i="1" dirty="0" err="1" smtClean="0"/>
              <a:t>ammortamento</a:t>
            </a:r>
            <a:r>
              <a:rPr lang="en-US" i="1" dirty="0" smtClean="0"/>
              <a:t> </a:t>
            </a:r>
            <a:r>
              <a:rPr lang="en-US" i="1" dirty="0" err="1" smtClean="0"/>
              <a:t>francese</a:t>
            </a:r>
            <a:r>
              <a:rPr lang="en-US" i="1" dirty="0" smtClean="0"/>
              <a:t>)</a:t>
            </a:r>
            <a:r>
              <a:rPr lang="en-US" dirty="0" smtClean="0"/>
              <a:t>;</a:t>
            </a:r>
          </a:p>
          <a:p>
            <a:pPr algn="just"/>
            <a:r>
              <a:rPr lang="en-US" dirty="0" smtClean="0"/>
              <a:t>Obsolescence cost equals 400 k for the first year**(costs not incurred for HP 2.1 and HP 2.2) with an estimated annual growth of 5</a:t>
            </a:r>
            <a:r>
              <a:rPr lang="it-IT" dirty="0" smtClean="0"/>
              <a:t>%.</a:t>
            </a:r>
            <a:endParaRPr lang="it-IT" dirty="0"/>
          </a:p>
        </p:txBody>
      </p:sp>
      <p:sp>
        <p:nvSpPr>
          <p:cNvPr id="4" name="CasellaDiTesto 3"/>
          <p:cNvSpPr txBox="1"/>
          <p:nvPr/>
        </p:nvSpPr>
        <p:spPr>
          <a:xfrm>
            <a:off x="395535" y="5733256"/>
            <a:ext cx="7984493" cy="646331"/>
          </a:xfrm>
          <a:prstGeom prst="rect">
            <a:avLst/>
          </a:prstGeom>
          <a:noFill/>
        </p:spPr>
        <p:txBody>
          <a:bodyPr wrap="none" rtlCol="0">
            <a:spAutoFit/>
          </a:bodyPr>
          <a:lstStyle/>
          <a:p>
            <a:r>
              <a:rPr lang="en-US" dirty="0" smtClean="0"/>
              <a:t>*BTP 10 year yield  (1.40% - </a:t>
            </a:r>
            <a:r>
              <a:rPr lang="en-GB" dirty="0"/>
              <a:t>Italy Generic </a:t>
            </a:r>
            <a:r>
              <a:rPr lang="en-GB" dirty="0" err="1"/>
              <a:t>Govt</a:t>
            </a:r>
            <a:r>
              <a:rPr lang="en-GB" dirty="0"/>
              <a:t> 10Y Yield</a:t>
            </a:r>
            <a:r>
              <a:rPr lang="en-US" dirty="0" smtClean="0"/>
              <a:t>)+ spread (80 basis points)</a:t>
            </a:r>
          </a:p>
          <a:p>
            <a:r>
              <a:rPr lang="en-US" dirty="0" smtClean="0"/>
              <a:t>** provided by Competence Center</a:t>
            </a:r>
            <a:endParaRPr lang="en-US" dirty="0"/>
          </a:p>
        </p:txBody>
      </p:sp>
      <p:sp>
        <p:nvSpPr>
          <p:cNvPr id="5" name="Segnaposto numero diapositiva 4"/>
          <p:cNvSpPr>
            <a:spLocks noGrp="1"/>
          </p:cNvSpPr>
          <p:nvPr>
            <p:ph type="sldNum" sz="quarter" idx="12"/>
          </p:nvPr>
        </p:nvSpPr>
        <p:spPr>
          <a:xfrm>
            <a:off x="6553200" y="6356350"/>
            <a:ext cx="2133600" cy="365125"/>
          </a:xfrm>
        </p:spPr>
        <p:txBody>
          <a:bodyPr/>
          <a:lstStyle/>
          <a:p>
            <a:fld id="{E7A41E1B-4F70-4964-A407-84C68BE8251C}" type="slidenum">
              <a:rPr lang="it-IT" smtClean="0"/>
              <a:t>22</a:t>
            </a:fld>
            <a:endParaRPr lang="it-IT"/>
          </a:p>
        </p:txBody>
      </p:sp>
      <p:sp>
        <p:nvSpPr>
          <p:cNvPr id="6" name="Rettangolo 5"/>
          <p:cNvSpPr/>
          <p:nvPr/>
        </p:nvSpPr>
        <p:spPr>
          <a:xfrm>
            <a:off x="6482147" y="6352143"/>
            <a:ext cx="2051267" cy="369332"/>
          </a:xfrm>
          <a:prstGeom prst="rect">
            <a:avLst/>
          </a:prstGeom>
        </p:spPr>
        <p:txBody>
          <a:bodyPr wrap="none">
            <a:spAutoFit/>
          </a:bodyPr>
          <a:lstStyle/>
          <a:p>
            <a:r>
              <a:rPr lang="en-US" b="1" dirty="0"/>
              <a:t>Other assumptions </a:t>
            </a:r>
          </a:p>
        </p:txBody>
      </p:sp>
    </p:spTree>
    <p:extLst>
      <p:ext uri="{BB962C8B-B14F-4D97-AF65-F5344CB8AC3E}">
        <p14:creationId xmlns:p14="http://schemas.microsoft.com/office/powerpoint/2010/main" val="25379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dirty="0" smtClean="0"/>
              <a:t>Prudential approach</a:t>
            </a:r>
            <a:endParaRPr lang="en-US" dirty="0"/>
          </a:p>
        </p:txBody>
      </p:sp>
      <p:sp>
        <p:nvSpPr>
          <p:cNvPr id="3" name="Segnaposto contenuto 2"/>
          <p:cNvSpPr>
            <a:spLocks noGrp="1"/>
          </p:cNvSpPr>
          <p:nvPr>
            <p:ph idx="1"/>
          </p:nvPr>
        </p:nvSpPr>
        <p:spPr/>
        <p:txBody>
          <a:bodyPr>
            <a:normAutofit fontScale="77500" lnSpcReduction="20000"/>
          </a:bodyPr>
          <a:lstStyle/>
          <a:p>
            <a:r>
              <a:rPr lang="en-US" dirty="0" smtClean="0"/>
              <a:t>Cost reduction= change in profit </a:t>
            </a:r>
            <a:r>
              <a:rPr lang="en-US" dirty="0"/>
              <a:t>(</a:t>
            </a:r>
            <a:r>
              <a:rPr lang="en-US" b="1" dirty="0"/>
              <a:t>prudential </a:t>
            </a:r>
            <a:r>
              <a:rPr lang="en-US" b="1" dirty="0" smtClean="0"/>
              <a:t>approach</a:t>
            </a:r>
            <a:r>
              <a:rPr lang="en-US" dirty="0" smtClean="0"/>
              <a:t>)</a:t>
            </a:r>
          </a:p>
          <a:p>
            <a:r>
              <a:rPr lang="en-US" dirty="0" smtClean="0"/>
              <a:t>Measures:</a:t>
            </a:r>
          </a:p>
          <a:p>
            <a:pPr lvl="1"/>
            <a:r>
              <a:rPr lang="en-US" dirty="0" smtClean="0"/>
              <a:t>Payback period;</a:t>
            </a:r>
          </a:p>
          <a:p>
            <a:pPr lvl="1"/>
            <a:r>
              <a:rPr lang="en-US" dirty="0" smtClean="0"/>
              <a:t>ROI;</a:t>
            </a:r>
          </a:p>
          <a:p>
            <a:pPr lvl="1"/>
            <a:r>
              <a:rPr lang="en-US" dirty="0" smtClean="0"/>
              <a:t>IRR.</a:t>
            </a:r>
          </a:p>
          <a:p>
            <a:r>
              <a:rPr lang="en-US" dirty="0" smtClean="0"/>
              <a:t>The impact of region and state aids:</a:t>
            </a:r>
          </a:p>
          <a:p>
            <a:pPr lvl="1"/>
            <a:r>
              <a:rPr lang="en-US" dirty="0" smtClean="0"/>
              <a:t>Innovation process (outright grants);</a:t>
            </a:r>
          </a:p>
          <a:p>
            <a:pPr lvl="1"/>
            <a:r>
              <a:rPr lang="en-US" dirty="0" smtClean="0"/>
              <a:t>Employment (employment incentives);</a:t>
            </a:r>
          </a:p>
          <a:p>
            <a:pPr lvl="1"/>
            <a:r>
              <a:rPr lang="en-US" dirty="0" smtClean="0"/>
              <a:t>Tax benefits;</a:t>
            </a:r>
          </a:p>
          <a:p>
            <a:pPr lvl="1"/>
            <a:r>
              <a:rPr lang="en-US" dirty="0" smtClean="0"/>
              <a:t>Impact of non-repayable contribution on:</a:t>
            </a:r>
          </a:p>
          <a:p>
            <a:pPr lvl="2"/>
            <a:r>
              <a:rPr lang="en-US" dirty="0" smtClean="0"/>
              <a:t>ROI;</a:t>
            </a:r>
          </a:p>
          <a:p>
            <a:pPr lvl="2"/>
            <a:r>
              <a:rPr lang="en-US" dirty="0" smtClean="0"/>
              <a:t>Payback period;</a:t>
            </a:r>
          </a:p>
          <a:p>
            <a:pPr lvl="2"/>
            <a:r>
              <a:rPr lang="en-US" dirty="0" smtClean="0"/>
              <a:t>IRR.</a:t>
            </a:r>
          </a:p>
          <a:p>
            <a:pPr lvl="1"/>
            <a:endParaRPr lang="it-IT" dirty="0"/>
          </a:p>
        </p:txBody>
      </p:sp>
      <p:sp>
        <p:nvSpPr>
          <p:cNvPr id="6" name="Rettangolo 5"/>
          <p:cNvSpPr/>
          <p:nvPr/>
        </p:nvSpPr>
        <p:spPr>
          <a:xfrm>
            <a:off x="467544" y="3356992"/>
            <a:ext cx="8424935"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numero diapositiva 6"/>
          <p:cNvSpPr>
            <a:spLocks noGrp="1"/>
          </p:cNvSpPr>
          <p:nvPr>
            <p:ph type="sldNum" sz="quarter" idx="12"/>
          </p:nvPr>
        </p:nvSpPr>
        <p:spPr>
          <a:xfrm>
            <a:off x="6553200" y="6356350"/>
            <a:ext cx="2133600" cy="365125"/>
          </a:xfrm>
        </p:spPr>
        <p:txBody>
          <a:bodyPr/>
          <a:lstStyle/>
          <a:p>
            <a:fld id="{E7A41E1B-4F70-4964-A407-84C68BE8251C}" type="slidenum">
              <a:rPr lang="it-IT" smtClean="0"/>
              <a:t>23</a:t>
            </a:fld>
            <a:endParaRPr lang="it-IT"/>
          </a:p>
        </p:txBody>
      </p:sp>
      <p:sp>
        <p:nvSpPr>
          <p:cNvPr id="8" name="Rettangolo 7"/>
          <p:cNvSpPr/>
          <p:nvPr/>
        </p:nvSpPr>
        <p:spPr>
          <a:xfrm>
            <a:off x="6084168" y="6319934"/>
            <a:ext cx="2311723" cy="369332"/>
          </a:xfrm>
          <a:prstGeom prst="rect">
            <a:avLst/>
          </a:prstGeom>
        </p:spPr>
        <p:txBody>
          <a:bodyPr wrap="none">
            <a:spAutoFit/>
          </a:bodyPr>
          <a:lstStyle/>
          <a:p>
            <a:r>
              <a:rPr lang="en-US" b="1" dirty="0" smtClean="0"/>
              <a:t>Prudential approach…</a:t>
            </a:r>
            <a:endParaRPr lang="en-US" b="1" dirty="0"/>
          </a:p>
        </p:txBody>
      </p:sp>
      <p:sp>
        <p:nvSpPr>
          <p:cNvPr id="9" name="CasellaDiTesto 8"/>
          <p:cNvSpPr txBox="1"/>
          <p:nvPr/>
        </p:nvSpPr>
        <p:spPr>
          <a:xfrm>
            <a:off x="5292080" y="2218999"/>
            <a:ext cx="3024335" cy="1200329"/>
          </a:xfrm>
          <a:prstGeom prst="rect">
            <a:avLst/>
          </a:prstGeom>
          <a:noFill/>
        </p:spPr>
        <p:txBody>
          <a:bodyPr wrap="square" rtlCol="0">
            <a:spAutoFit/>
          </a:bodyPr>
          <a:lstStyle/>
          <a:p>
            <a:r>
              <a:rPr lang="en-US" dirty="0"/>
              <a:t>How costs reduction can repays the additional investment:</a:t>
            </a:r>
          </a:p>
          <a:p>
            <a:endParaRPr lang="it-IT" dirty="0"/>
          </a:p>
        </p:txBody>
      </p:sp>
      <p:sp>
        <p:nvSpPr>
          <p:cNvPr id="10" name="Freccia a destra 9"/>
          <p:cNvSpPr/>
          <p:nvPr/>
        </p:nvSpPr>
        <p:spPr>
          <a:xfrm>
            <a:off x="3959931" y="2375611"/>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89617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a:bodyPr>
          <a:lstStyle/>
          <a:p>
            <a:r>
              <a:rPr lang="en-US" dirty="0" smtClean="0"/>
              <a:t>Savings and payback period HP 1.2</a:t>
            </a:r>
            <a:endParaRPr lang="en-US" dirty="0"/>
          </a:p>
        </p:txBody>
      </p:sp>
      <p:graphicFrame>
        <p:nvGraphicFramePr>
          <p:cNvPr id="4" name="Grafico 3"/>
          <p:cNvGraphicFramePr>
            <a:graphicFrameLocks/>
          </p:cNvGraphicFramePr>
          <p:nvPr>
            <p:extLst>
              <p:ext uri="{D42A27DB-BD31-4B8C-83A1-F6EECF244321}">
                <p14:modId xmlns:p14="http://schemas.microsoft.com/office/powerpoint/2010/main" val="1644723591"/>
              </p:ext>
            </p:extLst>
          </p:nvPr>
        </p:nvGraphicFramePr>
        <p:xfrm>
          <a:off x="432929" y="228616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a:graphicFrameLocks/>
          </p:cNvGraphicFramePr>
          <p:nvPr>
            <p:extLst>
              <p:ext uri="{D42A27DB-BD31-4B8C-83A1-F6EECF244321}">
                <p14:modId xmlns:p14="http://schemas.microsoft.com/office/powerpoint/2010/main" val="3724955137"/>
              </p:ext>
            </p:extLst>
          </p:nvPr>
        </p:nvGraphicFramePr>
        <p:xfrm>
          <a:off x="4607579" y="205982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ttangolo 5"/>
          <p:cNvSpPr/>
          <p:nvPr/>
        </p:nvSpPr>
        <p:spPr>
          <a:xfrm>
            <a:off x="3059832" y="5229200"/>
            <a:ext cx="2418226" cy="369332"/>
          </a:xfrm>
          <a:prstGeom prst="rect">
            <a:avLst/>
          </a:prstGeom>
        </p:spPr>
        <p:txBody>
          <a:bodyPr wrap="none">
            <a:spAutoFit/>
          </a:bodyPr>
          <a:lstStyle/>
          <a:p>
            <a:r>
              <a:rPr lang="it-IT" dirty="0"/>
              <a:t>ROI (</a:t>
            </a:r>
            <a:r>
              <a:rPr lang="it-IT" dirty="0" err="1"/>
              <a:t>annualized</a:t>
            </a:r>
            <a:r>
              <a:rPr lang="it-IT" dirty="0"/>
              <a:t>) = </a:t>
            </a:r>
            <a:r>
              <a:rPr lang="it-IT" dirty="0" smtClean="0"/>
              <a:t>5-6%</a:t>
            </a:r>
          </a:p>
        </p:txBody>
      </p:sp>
      <p:sp>
        <p:nvSpPr>
          <p:cNvPr id="7" name="CasellaDiTesto 6"/>
          <p:cNvSpPr txBox="1"/>
          <p:nvPr/>
        </p:nvSpPr>
        <p:spPr>
          <a:xfrm>
            <a:off x="971600" y="1916832"/>
            <a:ext cx="3240887" cy="369332"/>
          </a:xfrm>
          <a:prstGeom prst="rect">
            <a:avLst/>
          </a:prstGeom>
          <a:noFill/>
          <a:ln>
            <a:solidFill>
              <a:schemeClr val="accent1">
                <a:shade val="50000"/>
              </a:schemeClr>
            </a:solidFill>
          </a:ln>
        </p:spPr>
        <p:txBody>
          <a:bodyPr wrap="none" rtlCol="0">
            <a:spAutoFit/>
          </a:bodyPr>
          <a:lstStyle/>
          <a:p>
            <a:r>
              <a:rPr lang="en-US" dirty="0" smtClean="0"/>
              <a:t>Cumulative savings (</a:t>
            </a:r>
            <a:r>
              <a:rPr lang="en-US" dirty="0" err="1" smtClean="0"/>
              <a:t>mln</a:t>
            </a:r>
            <a:r>
              <a:rPr lang="en-US" dirty="0" smtClean="0"/>
              <a:t> di euro</a:t>
            </a:r>
            <a:r>
              <a:rPr lang="it-IT" dirty="0" smtClean="0"/>
              <a:t>)</a:t>
            </a:r>
            <a:endParaRPr lang="it-IT" dirty="0"/>
          </a:p>
        </p:txBody>
      </p:sp>
      <p:sp>
        <p:nvSpPr>
          <p:cNvPr id="8" name="CasellaDiTesto 7"/>
          <p:cNvSpPr txBox="1"/>
          <p:nvPr/>
        </p:nvSpPr>
        <p:spPr>
          <a:xfrm>
            <a:off x="5436096" y="1875162"/>
            <a:ext cx="3240887" cy="369332"/>
          </a:xfrm>
          <a:prstGeom prst="rect">
            <a:avLst/>
          </a:prstGeom>
          <a:noFill/>
          <a:ln>
            <a:solidFill>
              <a:schemeClr val="accent1">
                <a:shade val="50000"/>
              </a:schemeClr>
            </a:solidFill>
          </a:ln>
        </p:spPr>
        <p:txBody>
          <a:bodyPr wrap="none" rtlCol="0">
            <a:spAutoFit/>
          </a:bodyPr>
          <a:lstStyle/>
          <a:p>
            <a:r>
              <a:rPr lang="en-US" dirty="0" smtClean="0"/>
              <a:t>Cumulative savings (</a:t>
            </a:r>
            <a:r>
              <a:rPr lang="en-US" dirty="0" err="1" smtClean="0"/>
              <a:t>mln</a:t>
            </a:r>
            <a:r>
              <a:rPr lang="en-US" dirty="0" smtClean="0"/>
              <a:t> di euro)</a:t>
            </a:r>
            <a:endParaRPr lang="en-US" dirty="0"/>
          </a:p>
        </p:txBody>
      </p:sp>
      <p:sp>
        <p:nvSpPr>
          <p:cNvPr id="3" name="Segnaposto numero diapositiva 2"/>
          <p:cNvSpPr>
            <a:spLocks noGrp="1"/>
          </p:cNvSpPr>
          <p:nvPr>
            <p:ph type="sldNum" sz="quarter" idx="12"/>
          </p:nvPr>
        </p:nvSpPr>
        <p:spPr>
          <a:xfrm>
            <a:off x="6553200" y="6356350"/>
            <a:ext cx="2133600" cy="365125"/>
          </a:xfrm>
        </p:spPr>
        <p:txBody>
          <a:bodyPr/>
          <a:lstStyle/>
          <a:p>
            <a:fld id="{E7A41E1B-4F70-4964-A407-84C68BE8251C}" type="slidenum">
              <a:rPr lang="it-IT" smtClean="0"/>
              <a:t>24</a:t>
            </a:fld>
            <a:endParaRPr lang="it-IT"/>
          </a:p>
        </p:txBody>
      </p:sp>
      <p:sp>
        <p:nvSpPr>
          <p:cNvPr id="9" name="Rettangolo 8"/>
          <p:cNvSpPr/>
          <p:nvPr/>
        </p:nvSpPr>
        <p:spPr>
          <a:xfrm>
            <a:off x="6084168" y="6319934"/>
            <a:ext cx="2311723" cy="369332"/>
          </a:xfrm>
          <a:prstGeom prst="rect">
            <a:avLst/>
          </a:prstGeom>
        </p:spPr>
        <p:txBody>
          <a:bodyPr wrap="none">
            <a:spAutoFit/>
          </a:bodyPr>
          <a:lstStyle/>
          <a:p>
            <a:r>
              <a:rPr lang="en-US" b="1" dirty="0" smtClean="0"/>
              <a:t>Prudential approach…</a:t>
            </a:r>
            <a:endParaRPr lang="en-US" b="1" dirty="0"/>
          </a:p>
        </p:txBody>
      </p:sp>
    </p:spTree>
    <p:extLst>
      <p:ext uri="{BB962C8B-B14F-4D97-AF65-F5344CB8AC3E}">
        <p14:creationId xmlns:p14="http://schemas.microsoft.com/office/powerpoint/2010/main" val="30085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fontScale="90000"/>
          </a:bodyPr>
          <a:lstStyle/>
          <a:p>
            <a:r>
              <a:rPr lang="it-IT" dirty="0" err="1" smtClean="0"/>
              <a:t>Incremental</a:t>
            </a:r>
            <a:r>
              <a:rPr lang="it-IT" dirty="0" smtClean="0"/>
              <a:t> cumulative Cash Flow HP 1.2</a:t>
            </a:r>
            <a:endParaRPr lang="it-IT" dirty="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25</a:t>
            </a:fld>
            <a:endParaRPr lang="it-IT"/>
          </a:p>
        </p:txBody>
      </p:sp>
      <p:sp>
        <p:nvSpPr>
          <p:cNvPr id="6" name="Rettangolo 5"/>
          <p:cNvSpPr/>
          <p:nvPr/>
        </p:nvSpPr>
        <p:spPr>
          <a:xfrm>
            <a:off x="3491880" y="5301208"/>
            <a:ext cx="995785" cy="369332"/>
          </a:xfrm>
          <a:prstGeom prst="rect">
            <a:avLst/>
          </a:prstGeom>
        </p:spPr>
        <p:txBody>
          <a:bodyPr wrap="none">
            <a:spAutoFit/>
          </a:bodyPr>
          <a:lstStyle/>
          <a:p>
            <a:r>
              <a:rPr lang="it-IT" dirty="0" smtClean="0"/>
              <a:t>IRR </a:t>
            </a:r>
            <a:r>
              <a:rPr lang="it-IT" dirty="0"/>
              <a:t>= </a:t>
            </a:r>
            <a:r>
              <a:rPr lang="it-IT" dirty="0" smtClean="0"/>
              <a:t>3%</a:t>
            </a:r>
            <a:endParaRPr lang="it-IT" dirty="0"/>
          </a:p>
        </p:txBody>
      </p:sp>
      <p:sp>
        <p:nvSpPr>
          <p:cNvPr id="7" name="CasellaDiTesto 6"/>
          <p:cNvSpPr txBox="1"/>
          <p:nvPr/>
        </p:nvSpPr>
        <p:spPr>
          <a:xfrm>
            <a:off x="755576" y="5670540"/>
            <a:ext cx="5868530" cy="369332"/>
          </a:xfrm>
          <a:prstGeom prst="rect">
            <a:avLst/>
          </a:prstGeom>
          <a:noFill/>
        </p:spPr>
        <p:txBody>
          <a:bodyPr wrap="none" rtlCol="0">
            <a:spAutoFit/>
          </a:bodyPr>
          <a:lstStyle/>
          <a:p>
            <a:r>
              <a:rPr lang="en-US" dirty="0" smtClean="0"/>
              <a:t>*first installment of loan 30 Jun 2020. First saving : Q3 2021. </a:t>
            </a:r>
            <a:endParaRPr lang="en-US" dirty="0"/>
          </a:p>
        </p:txBody>
      </p:sp>
      <p:graphicFrame>
        <p:nvGraphicFramePr>
          <p:cNvPr id="8" name="Grafico 7"/>
          <p:cNvGraphicFramePr>
            <a:graphicFrameLocks/>
          </p:cNvGraphicFramePr>
          <p:nvPr/>
        </p:nvGraphicFramePr>
        <p:xfrm>
          <a:off x="893762" y="2012950"/>
          <a:ext cx="7356475" cy="28321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ttangolo 8"/>
          <p:cNvSpPr/>
          <p:nvPr/>
        </p:nvSpPr>
        <p:spPr>
          <a:xfrm>
            <a:off x="6084168" y="6309320"/>
            <a:ext cx="2311723" cy="369332"/>
          </a:xfrm>
          <a:prstGeom prst="rect">
            <a:avLst/>
          </a:prstGeom>
        </p:spPr>
        <p:txBody>
          <a:bodyPr wrap="none">
            <a:spAutoFit/>
          </a:bodyPr>
          <a:lstStyle/>
          <a:p>
            <a:r>
              <a:rPr lang="en-US" b="1" dirty="0" smtClean="0"/>
              <a:t>Prudential approach…</a:t>
            </a:r>
            <a:endParaRPr lang="en-US" b="1" dirty="0"/>
          </a:p>
        </p:txBody>
      </p:sp>
      <p:sp>
        <p:nvSpPr>
          <p:cNvPr id="10" name="CasellaDiTesto 9"/>
          <p:cNvSpPr txBox="1"/>
          <p:nvPr/>
        </p:nvSpPr>
        <p:spPr>
          <a:xfrm>
            <a:off x="-1" y="3016369"/>
            <a:ext cx="1290225" cy="369332"/>
          </a:xfrm>
          <a:prstGeom prst="rect">
            <a:avLst/>
          </a:prstGeom>
          <a:noFill/>
        </p:spPr>
        <p:txBody>
          <a:bodyPr wrap="none" rtlCol="0">
            <a:spAutoFit/>
          </a:bodyPr>
          <a:lstStyle/>
          <a:p>
            <a:r>
              <a:rPr lang="it-IT" dirty="0" smtClean="0"/>
              <a:t>Mln of euro</a:t>
            </a:r>
            <a:endParaRPr lang="it-IT" dirty="0"/>
          </a:p>
        </p:txBody>
      </p:sp>
    </p:spTree>
    <p:extLst>
      <p:ext uri="{BB962C8B-B14F-4D97-AF65-F5344CB8AC3E}">
        <p14:creationId xmlns:p14="http://schemas.microsoft.com/office/powerpoint/2010/main" val="874107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a:bodyPr>
          <a:lstStyle/>
          <a:p>
            <a:r>
              <a:rPr lang="en-US" dirty="0" smtClean="0"/>
              <a:t>Savings and payback period HP 2.2</a:t>
            </a:r>
            <a:endParaRPr lang="en-US" dirty="0"/>
          </a:p>
        </p:txBody>
      </p:sp>
      <p:sp>
        <p:nvSpPr>
          <p:cNvPr id="9" name="CasellaDiTesto 8"/>
          <p:cNvSpPr txBox="1"/>
          <p:nvPr/>
        </p:nvSpPr>
        <p:spPr>
          <a:xfrm>
            <a:off x="971600" y="1916832"/>
            <a:ext cx="1971822" cy="369332"/>
          </a:xfrm>
          <a:prstGeom prst="rect">
            <a:avLst/>
          </a:prstGeom>
          <a:noFill/>
          <a:ln>
            <a:solidFill>
              <a:schemeClr val="accent1">
                <a:shade val="50000"/>
              </a:schemeClr>
            </a:solidFill>
          </a:ln>
        </p:spPr>
        <p:txBody>
          <a:bodyPr wrap="none" rtlCol="0">
            <a:spAutoFit/>
          </a:bodyPr>
          <a:lstStyle/>
          <a:p>
            <a:r>
              <a:rPr lang="it-IT" dirty="0" smtClean="0"/>
              <a:t>Cumulative </a:t>
            </a:r>
            <a:r>
              <a:rPr lang="it-IT" dirty="0" err="1" smtClean="0"/>
              <a:t>savings</a:t>
            </a:r>
            <a:endParaRPr lang="it-IT" dirty="0"/>
          </a:p>
        </p:txBody>
      </p:sp>
      <p:sp>
        <p:nvSpPr>
          <p:cNvPr id="10" name="CasellaDiTesto 9"/>
          <p:cNvSpPr txBox="1"/>
          <p:nvPr/>
        </p:nvSpPr>
        <p:spPr>
          <a:xfrm>
            <a:off x="5580112" y="1916832"/>
            <a:ext cx="1971822" cy="369332"/>
          </a:xfrm>
          <a:prstGeom prst="rect">
            <a:avLst/>
          </a:prstGeom>
          <a:noFill/>
          <a:ln>
            <a:solidFill>
              <a:schemeClr val="accent1">
                <a:shade val="50000"/>
              </a:schemeClr>
            </a:solidFill>
          </a:ln>
        </p:spPr>
        <p:txBody>
          <a:bodyPr wrap="none" rtlCol="0">
            <a:spAutoFit/>
          </a:bodyPr>
          <a:lstStyle/>
          <a:p>
            <a:r>
              <a:rPr lang="it-IT" dirty="0" smtClean="0"/>
              <a:t>Cumulative </a:t>
            </a:r>
            <a:r>
              <a:rPr lang="it-IT" dirty="0" err="1" smtClean="0"/>
              <a:t>savings</a:t>
            </a:r>
            <a:endParaRPr lang="it-IT" dirty="0"/>
          </a:p>
        </p:txBody>
      </p:sp>
      <p:sp>
        <p:nvSpPr>
          <p:cNvPr id="11" name="CasellaDiTesto 10"/>
          <p:cNvSpPr txBox="1"/>
          <p:nvPr/>
        </p:nvSpPr>
        <p:spPr>
          <a:xfrm>
            <a:off x="1935457" y="5415607"/>
            <a:ext cx="5382948" cy="923330"/>
          </a:xfrm>
          <a:prstGeom prst="rect">
            <a:avLst/>
          </a:prstGeom>
          <a:noFill/>
        </p:spPr>
        <p:txBody>
          <a:bodyPr wrap="none" rtlCol="0">
            <a:spAutoFit/>
          </a:bodyPr>
          <a:lstStyle/>
          <a:p>
            <a:r>
              <a:rPr lang="it-IT" dirty="0" smtClean="0"/>
              <a:t>ROI (</a:t>
            </a:r>
            <a:r>
              <a:rPr lang="it-IT" dirty="0" err="1" smtClean="0"/>
              <a:t>annualized</a:t>
            </a:r>
            <a:r>
              <a:rPr lang="it-IT" dirty="0" smtClean="0"/>
              <a:t>) = 7%*</a:t>
            </a:r>
          </a:p>
          <a:p>
            <a:endParaRPr lang="it-IT" dirty="0"/>
          </a:p>
          <a:p>
            <a:r>
              <a:rPr lang="en-US" dirty="0"/>
              <a:t>*</a:t>
            </a:r>
            <a:r>
              <a:rPr lang="en-US" dirty="0" smtClean="0"/>
              <a:t>% of residual </a:t>
            </a:r>
            <a:r>
              <a:rPr lang="en-US" dirty="0"/>
              <a:t>value of </a:t>
            </a:r>
            <a:r>
              <a:rPr lang="en-US" dirty="0" smtClean="0"/>
              <a:t>new facility after </a:t>
            </a:r>
            <a:r>
              <a:rPr lang="en-US" dirty="0"/>
              <a:t>10 years : 80% </a:t>
            </a:r>
          </a:p>
        </p:txBody>
      </p:sp>
      <p:sp>
        <p:nvSpPr>
          <p:cNvPr id="3" name="Segnaposto numero diapositiva 2"/>
          <p:cNvSpPr>
            <a:spLocks noGrp="1"/>
          </p:cNvSpPr>
          <p:nvPr>
            <p:ph type="sldNum" sz="quarter" idx="12"/>
          </p:nvPr>
        </p:nvSpPr>
        <p:spPr>
          <a:xfrm>
            <a:off x="6553200" y="6356350"/>
            <a:ext cx="2133600" cy="365125"/>
          </a:xfrm>
        </p:spPr>
        <p:txBody>
          <a:bodyPr/>
          <a:lstStyle/>
          <a:p>
            <a:fld id="{E7A41E1B-4F70-4964-A407-84C68BE8251C}" type="slidenum">
              <a:rPr lang="it-IT" smtClean="0"/>
              <a:t>26</a:t>
            </a:fld>
            <a:endParaRPr lang="it-IT"/>
          </a:p>
        </p:txBody>
      </p:sp>
      <p:sp>
        <p:nvSpPr>
          <p:cNvPr id="12" name="Rettangolo 11"/>
          <p:cNvSpPr/>
          <p:nvPr/>
        </p:nvSpPr>
        <p:spPr>
          <a:xfrm>
            <a:off x="6084168" y="6319934"/>
            <a:ext cx="2311723" cy="369332"/>
          </a:xfrm>
          <a:prstGeom prst="rect">
            <a:avLst/>
          </a:prstGeom>
        </p:spPr>
        <p:txBody>
          <a:bodyPr wrap="none">
            <a:spAutoFit/>
          </a:bodyPr>
          <a:lstStyle/>
          <a:p>
            <a:r>
              <a:rPr lang="en-US" b="1" dirty="0" smtClean="0"/>
              <a:t>Prudential approach…</a:t>
            </a:r>
            <a:endParaRPr lang="en-US" b="1" dirty="0"/>
          </a:p>
        </p:txBody>
      </p:sp>
      <p:graphicFrame>
        <p:nvGraphicFramePr>
          <p:cNvPr id="15" name="Grafico 14"/>
          <p:cNvGraphicFramePr>
            <a:graphicFrameLocks/>
          </p:cNvGraphicFramePr>
          <p:nvPr>
            <p:extLst>
              <p:ext uri="{D42A27DB-BD31-4B8C-83A1-F6EECF244321}">
                <p14:modId xmlns:p14="http://schemas.microsoft.com/office/powerpoint/2010/main" val="3304593116"/>
              </p:ext>
            </p:extLst>
          </p:nvPr>
        </p:nvGraphicFramePr>
        <p:xfrm>
          <a:off x="4294511" y="2564904"/>
          <a:ext cx="4101380" cy="279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fico 15"/>
          <p:cNvGraphicFramePr>
            <a:graphicFrameLocks/>
          </p:cNvGraphicFramePr>
          <p:nvPr>
            <p:extLst>
              <p:ext uri="{D42A27DB-BD31-4B8C-83A1-F6EECF244321}">
                <p14:modId xmlns:p14="http://schemas.microsoft.com/office/powerpoint/2010/main" val="3073611447"/>
              </p:ext>
            </p:extLst>
          </p:nvPr>
        </p:nvGraphicFramePr>
        <p:xfrm>
          <a:off x="179512" y="2335126"/>
          <a:ext cx="410445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137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E7A41E1B-4F70-4964-A407-84C68BE8251C}" type="slidenum">
              <a:rPr lang="it-IT" smtClean="0"/>
              <a:t>27</a:t>
            </a:fld>
            <a:endParaRPr lang="it-IT"/>
          </a:p>
        </p:txBody>
      </p:sp>
      <p:sp>
        <p:nvSpPr>
          <p:cNvPr id="4" name="Titolo 3"/>
          <p:cNvSpPr>
            <a:spLocks noGrp="1"/>
          </p:cNvSpPr>
          <p:nvPr>
            <p:ph type="title"/>
          </p:nvPr>
        </p:nvSpPr>
        <p:spPr/>
        <p:txBody>
          <a:bodyPr/>
          <a:lstStyle/>
          <a:p>
            <a:r>
              <a:rPr lang="it-IT" dirty="0" smtClean="0"/>
              <a:t>Impact on </a:t>
            </a:r>
            <a:r>
              <a:rPr lang="it-IT" dirty="0" err="1" smtClean="0"/>
              <a:t>Income</a:t>
            </a:r>
            <a:r>
              <a:rPr lang="it-IT" dirty="0" smtClean="0"/>
              <a:t> Statement</a:t>
            </a:r>
            <a:endParaRPr lang="it-IT" dirty="0"/>
          </a:p>
        </p:txBody>
      </p:sp>
      <p:sp>
        <p:nvSpPr>
          <p:cNvPr id="12" name="CasellaDiTesto 11"/>
          <p:cNvSpPr txBox="1"/>
          <p:nvPr/>
        </p:nvSpPr>
        <p:spPr>
          <a:xfrm>
            <a:off x="755576" y="3789040"/>
            <a:ext cx="3877600" cy="1477328"/>
          </a:xfrm>
          <a:prstGeom prst="rect">
            <a:avLst/>
          </a:prstGeom>
          <a:noFill/>
        </p:spPr>
        <p:txBody>
          <a:bodyPr wrap="none" rtlCol="0">
            <a:spAutoFit/>
          </a:bodyPr>
          <a:lstStyle/>
          <a:p>
            <a:r>
              <a:rPr lang="en-US" b="1" dirty="0" smtClean="0"/>
              <a:t>Hypotheses:</a:t>
            </a:r>
          </a:p>
          <a:p>
            <a:r>
              <a:rPr lang="en-US" dirty="0" smtClean="0"/>
              <a:t>Building depreciation:  5% (20 years)</a:t>
            </a:r>
          </a:p>
          <a:p>
            <a:r>
              <a:rPr lang="en-US" dirty="0" smtClean="0"/>
              <a:t>Plant depreciation: 12% ( 8-9 years)</a:t>
            </a:r>
          </a:p>
          <a:p>
            <a:r>
              <a:rPr lang="en-US" dirty="0" smtClean="0"/>
              <a:t>Positive cost: impact of financial charge</a:t>
            </a:r>
          </a:p>
          <a:p>
            <a:r>
              <a:rPr lang="en-US" dirty="0" smtClean="0"/>
              <a:t>Negative cost: saving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76" y="1772816"/>
            <a:ext cx="83058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23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err="1" smtClean="0"/>
              <a:t>Key</a:t>
            </a:r>
            <a:r>
              <a:rPr lang="it-IT" dirty="0" smtClean="0"/>
              <a:t> figure</a:t>
            </a:r>
          </a:p>
          <a:p>
            <a:r>
              <a:rPr lang="it-IT" dirty="0" smtClean="0"/>
              <a:t>ROI= 6.2%</a:t>
            </a:r>
          </a:p>
          <a:p>
            <a:r>
              <a:rPr lang="it-IT" dirty="0" err="1" smtClean="0"/>
              <a:t>Payback</a:t>
            </a:r>
            <a:r>
              <a:rPr lang="it-IT" dirty="0" smtClean="0"/>
              <a:t>: 7-8 </a:t>
            </a:r>
            <a:r>
              <a:rPr lang="it-IT" dirty="0" err="1" smtClean="0"/>
              <a:t>years</a:t>
            </a:r>
            <a:endParaRPr lang="it-IT" dirty="0" smtClean="0"/>
          </a:p>
          <a:p>
            <a:r>
              <a:rPr lang="it-IT" dirty="0" smtClean="0"/>
              <a:t>IRR: 5.4%</a:t>
            </a:r>
          </a:p>
          <a:p>
            <a:r>
              <a:rPr lang="it-IT" dirty="0" err="1" smtClean="0"/>
              <a:t>Income</a:t>
            </a:r>
            <a:r>
              <a:rPr lang="it-IT" dirty="0" smtClean="0"/>
              <a:t> statement</a:t>
            </a:r>
          </a:p>
          <a:p>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28</a:t>
            </a:fld>
            <a:endParaRPr lang="it-IT"/>
          </a:p>
        </p:txBody>
      </p:sp>
      <p:sp>
        <p:nvSpPr>
          <p:cNvPr id="4" name="Titolo 3"/>
          <p:cNvSpPr>
            <a:spLocks noGrp="1"/>
          </p:cNvSpPr>
          <p:nvPr>
            <p:ph type="title"/>
          </p:nvPr>
        </p:nvSpPr>
        <p:spPr/>
        <p:txBody>
          <a:bodyPr/>
          <a:lstStyle/>
          <a:p>
            <a:r>
              <a:rPr lang="it-IT" dirty="0" smtClean="0"/>
              <a:t>HP 2.2 with 60 mln of </a:t>
            </a:r>
            <a:r>
              <a:rPr lang="it-IT" dirty="0" err="1" smtClean="0"/>
              <a:t>investment</a:t>
            </a:r>
            <a:endParaRPr lang="it-IT"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41" y="4509120"/>
            <a:ext cx="83058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67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1556792"/>
            <a:ext cx="4258816" cy="2836912"/>
          </a:xfrm>
        </p:spPr>
        <p:txBody>
          <a:bodyPr/>
          <a:lstStyle/>
          <a:p>
            <a:r>
              <a:rPr lang="it-IT" dirty="0" err="1" smtClean="0"/>
              <a:t>Key</a:t>
            </a:r>
            <a:r>
              <a:rPr lang="it-IT" dirty="0" smtClean="0"/>
              <a:t> figure</a:t>
            </a:r>
          </a:p>
          <a:p>
            <a:r>
              <a:rPr lang="it-IT" dirty="0" smtClean="0"/>
              <a:t>ROI= 4.29 %</a:t>
            </a:r>
          </a:p>
          <a:p>
            <a:r>
              <a:rPr lang="it-IT" dirty="0" err="1" smtClean="0"/>
              <a:t>Payback</a:t>
            </a:r>
            <a:r>
              <a:rPr lang="it-IT" dirty="0" smtClean="0"/>
              <a:t>: over 10 </a:t>
            </a:r>
            <a:r>
              <a:rPr lang="it-IT" dirty="0" err="1" smtClean="0"/>
              <a:t>years</a:t>
            </a:r>
            <a:endParaRPr lang="it-IT" dirty="0" smtClean="0"/>
          </a:p>
          <a:p>
            <a:r>
              <a:rPr lang="it-IT" dirty="0" smtClean="0"/>
              <a:t>IRR: 5.26 %</a:t>
            </a:r>
          </a:p>
          <a:p>
            <a:pPr marL="0" indent="0">
              <a:buNone/>
            </a:pP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29</a:t>
            </a:fld>
            <a:endParaRPr lang="it-IT"/>
          </a:p>
        </p:txBody>
      </p:sp>
      <p:sp>
        <p:nvSpPr>
          <p:cNvPr id="4" name="Titolo 3"/>
          <p:cNvSpPr>
            <a:spLocks noGrp="1"/>
          </p:cNvSpPr>
          <p:nvPr>
            <p:ph type="title"/>
          </p:nvPr>
        </p:nvSpPr>
        <p:spPr/>
        <p:txBody>
          <a:bodyPr>
            <a:normAutofit fontScale="90000"/>
          </a:bodyPr>
          <a:lstStyle/>
          <a:p>
            <a:r>
              <a:rPr lang="it-IT" dirty="0" smtClean="0"/>
              <a:t>HP 2.2 with 55 mln of </a:t>
            </a:r>
            <a:r>
              <a:rPr lang="it-IT" dirty="0" err="1" smtClean="0"/>
              <a:t>investment</a:t>
            </a:r>
            <a:r>
              <a:rPr lang="it-IT" dirty="0" smtClean="0"/>
              <a:t> (9.5% of </a:t>
            </a:r>
            <a:r>
              <a:rPr lang="it-IT" dirty="0" err="1" smtClean="0"/>
              <a:t>interest</a:t>
            </a:r>
            <a:r>
              <a:rPr lang="it-IT" dirty="0" smtClean="0"/>
              <a:t> rate)</a:t>
            </a:r>
            <a:endParaRPr lang="it-IT" dirty="0"/>
          </a:p>
        </p:txBody>
      </p:sp>
      <p:sp>
        <p:nvSpPr>
          <p:cNvPr id="6" name="Segnaposto contenuto 1"/>
          <p:cNvSpPr txBox="1">
            <a:spLocks/>
          </p:cNvSpPr>
          <p:nvPr/>
        </p:nvSpPr>
        <p:spPr>
          <a:xfrm>
            <a:off x="4499992" y="1628800"/>
            <a:ext cx="4258816" cy="2836912"/>
          </a:xfrm>
          <a:prstGeom prst="rect">
            <a:avLst/>
          </a:prstGeom>
          <a:solidFill>
            <a:schemeClr val="accent1"/>
          </a:solidFill>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err="1" smtClean="0"/>
              <a:t>Key</a:t>
            </a:r>
            <a:r>
              <a:rPr lang="it-IT" dirty="0" smtClean="0"/>
              <a:t> figure</a:t>
            </a:r>
          </a:p>
          <a:p>
            <a:r>
              <a:rPr lang="it-IT" dirty="0" smtClean="0"/>
              <a:t>ROI= 6.78 %</a:t>
            </a:r>
          </a:p>
          <a:p>
            <a:r>
              <a:rPr lang="it-IT" dirty="0" err="1" smtClean="0"/>
              <a:t>Payback</a:t>
            </a:r>
            <a:r>
              <a:rPr lang="it-IT" dirty="0" smtClean="0"/>
              <a:t>: 8-9 </a:t>
            </a:r>
            <a:r>
              <a:rPr lang="it-IT" dirty="0" err="1" smtClean="0"/>
              <a:t>years</a:t>
            </a:r>
            <a:endParaRPr lang="it-IT" dirty="0" smtClean="0"/>
          </a:p>
          <a:p>
            <a:r>
              <a:rPr lang="it-IT" dirty="0" smtClean="0"/>
              <a:t>IRR: 7.16 %</a:t>
            </a:r>
          </a:p>
          <a:p>
            <a:pPr marL="0" indent="0">
              <a:buFont typeface="Arial" pitchFamily="34" charset="0"/>
              <a:buNone/>
            </a:pPr>
            <a:endParaRPr lang="it-IT" dirty="0"/>
          </a:p>
        </p:txBody>
      </p:sp>
      <p:sp>
        <p:nvSpPr>
          <p:cNvPr id="7" name="Freccia in giù 6"/>
          <p:cNvSpPr/>
          <p:nvPr/>
        </p:nvSpPr>
        <p:spPr>
          <a:xfrm>
            <a:off x="5778622" y="4490498"/>
            <a:ext cx="89492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5244059" y="5449701"/>
            <a:ext cx="1868012" cy="646331"/>
          </a:xfrm>
          <a:prstGeom prst="rect">
            <a:avLst/>
          </a:prstGeom>
          <a:noFill/>
        </p:spPr>
        <p:txBody>
          <a:bodyPr wrap="none" rtlCol="0">
            <a:spAutoFit/>
          </a:bodyPr>
          <a:lstStyle/>
          <a:p>
            <a:r>
              <a:rPr lang="it-IT" dirty="0" smtClean="0"/>
              <a:t>CCPPI </a:t>
            </a:r>
            <a:r>
              <a:rPr lang="it-IT" dirty="0" err="1" smtClean="0"/>
              <a:t>saving</a:t>
            </a:r>
            <a:r>
              <a:rPr lang="it-IT" dirty="0" smtClean="0"/>
              <a:t> 25%</a:t>
            </a:r>
          </a:p>
          <a:p>
            <a:r>
              <a:rPr lang="it-IT" dirty="0" err="1" smtClean="0"/>
              <a:t>Raw</a:t>
            </a:r>
            <a:r>
              <a:rPr lang="it-IT" dirty="0" smtClean="0"/>
              <a:t> </a:t>
            </a:r>
            <a:r>
              <a:rPr lang="it-IT" dirty="0" err="1" smtClean="0"/>
              <a:t>material</a:t>
            </a:r>
            <a:r>
              <a:rPr lang="it-IT" dirty="0" smtClean="0"/>
              <a:t> 15%</a:t>
            </a:r>
            <a:endParaRPr lang="it-IT" dirty="0"/>
          </a:p>
        </p:txBody>
      </p:sp>
    </p:spTree>
    <p:extLst>
      <p:ext uri="{BB962C8B-B14F-4D97-AF65-F5344CB8AC3E}">
        <p14:creationId xmlns:p14="http://schemas.microsoft.com/office/powerpoint/2010/main" val="290893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10000"/>
          </a:bodyPr>
          <a:lstStyle/>
          <a:p>
            <a:r>
              <a:rPr lang="en-US" b="1" dirty="0" smtClean="0"/>
              <a:t>Upstream segment</a:t>
            </a:r>
            <a:r>
              <a:rPr lang="en-US" dirty="0" smtClean="0"/>
              <a:t>: </a:t>
            </a:r>
            <a:r>
              <a:rPr lang="en-US" dirty="0"/>
              <a:t>design, manufacture, assembly, </a:t>
            </a:r>
            <a:r>
              <a:rPr lang="en-US" dirty="0" smtClean="0"/>
              <a:t>launch, functioning</a:t>
            </a:r>
            <a:r>
              <a:rPr lang="en-US" dirty="0"/>
              <a:t>, maintenance, monitoring and </a:t>
            </a:r>
            <a:r>
              <a:rPr lang="en-US" dirty="0" smtClean="0"/>
              <a:t>repair; </a:t>
            </a:r>
          </a:p>
          <a:p>
            <a:r>
              <a:rPr lang="en-US" b="1" dirty="0"/>
              <a:t>D</a:t>
            </a:r>
            <a:r>
              <a:rPr lang="en-US" b="1" dirty="0" smtClean="0"/>
              <a:t>ownstream segment: </a:t>
            </a:r>
            <a:r>
              <a:rPr lang="en-US" dirty="0" smtClean="0"/>
              <a:t>data </a:t>
            </a:r>
            <a:r>
              <a:rPr lang="en-US" dirty="0"/>
              <a:t>and knowledge </a:t>
            </a:r>
            <a:r>
              <a:rPr lang="en-US" dirty="0" smtClean="0"/>
              <a:t>derived </a:t>
            </a:r>
            <a:r>
              <a:rPr lang="en-US" dirty="0"/>
              <a:t>from the space for Earth-related objectives </a:t>
            </a:r>
            <a:r>
              <a:rPr lang="en-US" dirty="0" smtClean="0"/>
              <a:t>(products </a:t>
            </a:r>
            <a:r>
              <a:rPr lang="en-US" dirty="0"/>
              <a:t>and services that support </a:t>
            </a:r>
            <a:r>
              <a:rPr lang="en-US" dirty="0" smtClean="0"/>
              <a:t>them). </a:t>
            </a:r>
          </a:p>
          <a:p>
            <a:r>
              <a:rPr lang="en-US" dirty="0" smtClean="0"/>
              <a:t>“…</a:t>
            </a:r>
            <a:r>
              <a:rPr lang="en-US" i="1" dirty="0" smtClean="0"/>
              <a:t>Upstream segment can be seen as the provision of space technology, whereas the downstream segment can be seen as the exploitation of space technology</a:t>
            </a:r>
            <a:r>
              <a:rPr lang="en-US" dirty="0" smtClean="0"/>
              <a:t>“</a:t>
            </a:r>
          </a:p>
          <a:p>
            <a:pPr marL="0" indent="0">
              <a:buNone/>
            </a:pPr>
            <a:r>
              <a:rPr lang="en-US" i="1" dirty="0" smtClean="0"/>
              <a:t>(2018) Growing the </a:t>
            </a:r>
            <a:r>
              <a:rPr lang="en-US" i="1" dirty="0"/>
              <a:t>Space </a:t>
            </a:r>
            <a:r>
              <a:rPr lang="en-US" i="1" dirty="0" smtClean="0"/>
              <a:t>Economy: The </a:t>
            </a:r>
            <a:r>
              <a:rPr lang="en-US" i="1" dirty="0"/>
              <a:t>Downstream Segment as a </a:t>
            </a:r>
            <a:r>
              <a:rPr lang="en-US" i="1" dirty="0" smtClean="0"/>
              <a:t>Driver</a:t>
            </a:r>
            <a:endParaRPr lang="it-IT" dirty="0" smtClean="0"/>
          </a:p>
        </p:txBody>
      </p:sp>
      <p:sp>
        <p:nvSpPr>
          <p:cNvPr id="3" name="Segnaposto numero diapositiva 2"/>
          <p:cNvSpPr>
            <a:spLocks noGrp="1"/>
          </p:cNvSpPr>
          <p:nvPr>
            <p:ph type="sldNum" sz="quarter" idx="12"/>
          </p:nvPr>
        </p:nvSpPr>
        <p:spPr/>
        <p:txBody>
          <a:bodyPr/>
          <a:lstStyle/>
          <a:p>
            <a:fld id="{E7A41E1B-4F70-4964-A407-84C68BE8251C}" type="slidenum">
              <a:rPr lang="it-IT" smtClean="0"/>
              <a:t>3</a:t>
            </a:fld>
            <a:endParaRPr lang="it-IT"/>
          </a:p>
        </p:txBody>
      </p:sp>
      <p:sp>
        <p:nvSpPr>
          <p:cNvPr id="4" name="Titolo 3"/>
          <p:cNvSpPr>
            <a:spLocks noGrp="1"/>
          </p:cNvSpPr>
          <p:nvPr>
            <p:ph type="title"/>
          </p:nvPr>
        </p:nvSpPr>
        <p:spPr>
          <a:xfrm>
            <a:off x="683568" y="342107"/>
            <a:ext cx="8229600" cy="1143000"/>
          </a:xfrm>
        </p:spPr>
        <p:txBody>
          <a:bodyPr>
            <a:normAutofit fontScale="90000"/>
          </a:bodyPr>
          <a:lstStyle/>
          <a:p>
            <a:r>
              <a:rPr lang="en-US" dirty="0" smtClean="0"/>
              <a:t>A taxonomy of </a:t>
            </a:r>
            <a:r>
              <a:rPr lang="en-US" dirty="0"/>
              <a:t>the aerospace </a:t>
            </a:r>
            <a:r>
              <a:rPr lang="en-US" dirty="0" smtClean="0"/>
              <a:t>branches</a:t>
            </a:r>
            <a:endParaRPr lang="it-IT" dirty="0"/>
          </a:p>
        </p:txBody>
      </p:sp>
      <p:sp>
        <p:nvSpPr>
          <p:cNvPr id="5" name="Rettangolo 4"/>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2681006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600201"/>
            <a:ext cx="2818656" cy="2908920"/>
          </a:xfrm>
        </p:spPr>
        <p:txBody>
          <a:bodyPr/>
          <a:lstStyle/>
          <a:p>
            <a:r>
              <a:rPr lang="it-IT" dirty="0" err="1" smtClean="0"/>
              <a:t>Key</a:t>
            </a:r>
            <a:r>
              <a:rPr lang="it-IT" dirty="0" smtClean="0"/>
              <a:t> figure</a:t>
            </a:r>
          </a:p>
          <a:p>
            <a:r>
              <a:rPr lang="it-IT" dirty="0" smtClean="0"/>
              <a:t>ROI= 3.78%</a:t>
            </a:r>
          </a:p>
          <a:p>
            <a:r>
              <a:rPr lang="it-IT" dirty="0" err="1" smtClean="0"/>
              <a:t>Payback</a:t>
            </a:r>
            <a:r>
              <a:rPr lang="it-IT" dirty="0" smtClean="0"/>
              <a:t>: over 10 </a:t>
            </a:r>
            <a:r>
              <a:rPr lang="it-IT" dirty="0" err="1" smtClean="0"/>
              <a:t>years</a:t>
            </a:r>
            <a:endParaRPr lang="it-IT" dirty="0" smtClean="0"/>
          </a:p>
          <a:p>
            <a:r>
              <a:rPr lang="it-IT" dirty="0" smtClean="0"/>
              <a:t>IRR: 5.2 %</a:t>
            </a:r>
          </a:p>
          <a:p>
            <a:pPr marL="0" indent="0">
              <a:buNone/>
            </a:pP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30</a:t>
            </a:fld>
            <a:endParaRPr lang="it-IT"/>
          </a:p>
        </p:txBody>
      </p:sp>
      <p:sp>
        <p:nvSpPr>
          <p:cNvPr id="4" name="Titolo 3"/>
          <p:cNvSpPr>
            <a:spLocks noGrp="1"/>
          </p:cNvSpPr>
          <p:nvPr>
            <p:ph type="title"/>
          </p:nvPr>
        </p:nvSpPr>
        <p:spPr/>
        <p:txBody>
          <a:bodyPr>
            <a:normAutofit fontScale="90000"/>
          </a:bodyPr>
          <a:lstStyle/>
          <a:p>
            <a:r>
              <a:rPr lang="it-IT" dirty="0" smtClean="0"/>
              <a:t>HP 2.2 with 60 mln of </a:t>
            </a:r>
            <a:r>
              <a:rPr lang="it-IT" dirty="0" err="1" smtClean="0"/>
              <a:t>investment</a:t>
            </a:r>
            <a:r>
              <a:rPr lang="it-IT" dirty="0" smtClean="0"/>
              <a:t> (9.5% of </a:t>
            </a:r>
            <a:r>
              <a:rPr lang="it-IT" dirty="0" err="1" smtClean="0"/>
              <a:t>interest</a:t>
            </a:r>
            <a:r>
              <a:rPr lang="it-IT" dirty="0" smtClean="0"/>
              <a:t> rate)</a:t>
            </a:r>
            <a:endParaRPr lang="it-IT" dirty="0"/>
          </a:p>
        </p:txBody>
      </p:sp>
      <p:sp>
        <p:nvSpPr>
          <p:cNvPr id="5" name="Segnaposto contenuto 1"/>
          <p:cNvSpPr txBox="1">
            <a:spLocks/>
          </p:cNvSpPr>
          <p:nvPr/>
        </p:nvSpPr>
        <p:spPr>
          <a:xfrm>
            <a:off x="4860032" y="1556792"/>
            <a:ext cx="2818656" cy="2908920"/>
          </a:xfrm>
          <a:prstGeom prst="rect">
            <a:avLst/>
          </a:prstGeom>
          <a:solidFill>
            <a:schemeClr val="accent1"/>
          </a:solidFill>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err="1" smtClean="0"/>
              <a:t>Key</a:t>
            </a:r>
            <a:r>
              <a:rPr lang="it-IT" dirty="0" smtClean="0"/>
              <a:t> figure</a:t>
            </a:r>
          </a:p>
          <a:p>
            <a:r>
              <a:rPr lang="it-IT" dirty="0" smtClean="0"/>
              <a:t>ROI= 6.17%</a:t>
            </a:r>
          </a:p>
          <a:p>
            <a:r>
              <a:rPr lang="it-IT" dirty="0" err="1" smtClean="0"/>
              <a:t>Payback</a:t>
            </a:r>
            <a:r>
              <a:rPr lang="it-IT" dirty="0" smtClean="0"/>
              <a:t>: 8-9 </a:t>
            </a:r>
            <a:r>
              <a:rPr lang="it-IT" dirty="0" err="1" smtClean="0"/>
              <a:t>years</a:t>
            </a:r>
            <a:endParaRPr lang="it-IT" dirty="0" smtClean="0"/>
          </a:p>
          <a:p>
            <a:r>
              <a:rPr lang="it-IT" dirty="0" smtClean="0"/>
              <a:t>IRR: 7 %</a:t>
            </a:r>
          </a:p>
          <a:p>
            <a:pPr marL="0" indent="0">
              <a:buFont typeface="Arial" pitchFamily="34" charset="0"/>
              <a:buNone/>
            </a:pPr>
            <a:endParaRPr lang="it-IT" dirty="0"/>
          </a:p>
        </p:txBody>
      </p:sp>
      <p:sp>
        <p:nvSpPr>
          <p:cNvPr id="6" name="Freccia in giù 5"/>
          <p:cNvSpPr/>
          <p:nvPr/>
        </p:nvSpPr>
        <p:spPr>
          <a:xfrm>
            <a:off x="5826643" y="4653136"/>
            <a:ext cx="89492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292080" y="5612339"/>
            <a:ext cx="1868012" cy="646331"/>
          </a:xfrm>
          <a:prstGeom prst="rect">
            <a:avLst/>
          </a:prstGeom>
          <a:noFill/>
        </p:spPr>
        <p:txBody>
          <a:bodyPr wrap="none" rtlCol="0">
            <a:spAutoFit/>
          </a:bodyPr>
          <a:lstStyle/>
          <a:p>
            <a:r>
              <a:rPr lang="it-IT" dirty="0" smtClean="0"/>
              <a:t>CCPPI </a:t>
            </a:r>
            <a:r>
              <a:rPr lang="it-IT" dirty="0" err="1" smtClean="0"/>
              <a:t>saving</a:t>
            </a:r>
            <a:r>
              <a:rPr lang="it-IT" dirty="0" smtClean="0"/>
              <a:t> 25%</a:t>
            </a:r>
          </a:p>
          <a:p>
            <a:r>
              <a:rPr lang="it-IT" dirty="0" err="1" smtClean="0"/>
              <a:t>Raw</a:t>
            </a:r>
            <a:r>
              <a:rPr lang="it-IT" dirty="0" smtClean="0"/>
              <a:t> </a:t>
            </a:r>
            <a:r>
              <a:rPr lang="it-IT" dirty="0" err="1" smtClean="0"/>
              <a:t>material</a:t>
            </a:r>
            <a:r>
              <a:rPr lang="it-IT" dirty="0" smtClean="0"/>
              <a:t> 15%</a:t>
            </a:r>
            <a:endParaRPr lang="it-IT" dirty="0"/>
          </a:p>
        </p:txBody>
      </p:sp>
    </p:spTree>
    <p:extLst>
      <p:ext uri="{BB962C8B-B14F-4D97-AF65-F5344CB8AC3E}">
        <p14:creationId xmlns:p14="http://schemas.microsoft.com/office/powerpoint/2010/main" val="3838793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fontScale="90000"/>
          </a:bodyPr>
          <a:lstStyle/>
          <a:p>
            <a:r>
              <a:rPr lang="en-US" dirty="0" smtClean="0"/>
              <a:t>Incremental Cumulative Cash Flow HP 2.2</a:t>
            </a:r>
            <a:endParaRPr lang="en-US" dirty="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31</a:t>
            </a:fld>
            <a:endParaRPr lang="it-IT"/>
          </a:p>
        </p:txBody>
      </p:sp>
      <p:sp>
        <p:nvSpPr>
          <p:cNvPr id="6" name="Rettangolo 5"/>
          <p:cNvSpPr/>
          <p:nvPr/>
        </p:nvSpPr>
        <p:spPr>
          <a:xfrm>
            <a:off x="3491880" y="5301208"/>
            <a:ext cx="1340432" cy="369332"/>
          </a:xfrm>
          <a:prstGeom prst="rect">
            <a:avLst/>
          </a:prstGeom>
        </p:spPr>
        <p:txBody>
          <a:bodyPr wrap="none">
            <a:spAutoFit/>
          </a:bodyPr>
          <a:lstStyle/>
          <a:p>
            <a:r>
              <a:rPr lang="it-IT" dirty="0" smtClean="0"/>
              <a:t>IRR </a:t>
            </a:r>
            <a:r>
              <a:rPr lang="it-IT" dirty="0"/>
              <a:t>= </a:t>
            </a:r>
            <a:r>
              <a:rPr lang="it-IT" dirty="0" smtClean="0"/>
              <a:t>7,09 %</a:t>
            </a:r>
            <a:endParaRPr lang="it-IT" dirty="0"/>
          </a:p>
        </p:txBody>
      </p:sp>
      <p:sp>
        <p:nvSpPr>
          <p:cNvPr id="7" name="CasellaDiTesto 6"/>
          <p:cNvSpPr txBox="1"/>
          <p:nvPr/>
        </p:nvSpPr>
        <p:spPr>
          <a:xfrm>
            <a:off x="437550" y="5575327"/>
            <a:ext cx="5868530" cy="369332"/>
          </a:xfrm>
          <a:prstGeom prst="rect">
            <a:avLst/>
          </a:prstGeom>
          <a:noFill/>
        </p:spPr>
        <p:txBody>
          <a:bodyPr wrap="none" rtlCol="0">
            <a:spAutoFit/>
          </a:bodyPr>
          <a:lstStyle/>
          <a:p>
            <a:r>
              <a:rPr lang="en-US" dirty="0" smtClean="0"/>
              <a:t>*first installment of loan 30 Jun 2020. First saving : Q3 2021.</a:t>
            </a:r>
            <a:endParaRPr lang="en-US" dirty="0"/>
          </a:p>
        </p:txBody>
      </p:sp>
      <p:sp>
        <p:nvSpPr>
          <p:cNvPr id="8" name="Rettangolo 7"/>
          <p:cNvSpPr/>
          <p:nvPr/>
        </p:nvSpPr>
        <p:spPr>
          <a:xfrm>
            <a:off x="6084168" y="6319934"/>
            <a:ext cx="2311723" cy="369332"/>
          </a:xfrm>
          <a:prstGeom prst="rect">
            <a:avLst/>
          </a:prstGeom>
        </p:spPr>
        <p:txBody>
          <a:bodyPr wrap="none">
            <a:spAutoFit/>
          </a:bodyPr>
          <a:lstStyle/>
          <a:p>
            <a:r>
              <a:rPr lang="en-US" b="1" dirty="0" smtClean="0"/>
              <a:t>Prudential approach…</a:t>
            </a:r>
            <a:endParaRPr lang="en-US" b="1" dirty="0"/>
          </a:p>
        </p:txBody>
      </p:sp>
      <p:sp>
        <p:nvSpPr>
          <p:cNvPr id="3" name="CasellaDiTesto 2"/>
          <p:cNvSpPr txBox="1"/>
          <p:nvPr/>
        </p:nvSpPr>
        <p:spPr>
          <a:xfrm>
            <a:off x="683568" y="2636912"/>
            <a:ext cx="1290225" cy="369332"/>
          </a:xfrm>
          <a:prstGeom prst="rect">
            <a:avLst/>
          </a:prstGeom>
          <a:noFill/>
        </p:spPr>
        <p:txBody>
          <a:bodyPr wrap="none" rtlCol="0">
            <a:spAutoFit/>
          </a:bodyPr>
          <a:lstStyle/>
          <a:p>
            <a:r>
              <a:rPr lang="it-IT" dirty="0" smtClean="0"/>
              <a:t>Mln of euro</a:t>
            </a:r>
            <a:endParaRPr lang="it-IT" dirty="0"/>
          </a:p>
        </p:txBody>
      </p:sp>
      <p:graphicFrame>
        <p:nvGraphicFramePr>
          <p:cNvPr id="10" name="Grafico 9"/>
          <p:cNvGraphicFramePr>
            <a:graphicFrameLocks/>
          </p:cNvGraphicFramePr>
          <p:nvPr>
            <p:extLst>
              <p:ext uri="{D42A27DB-BD31-4B8C-83A1-F6EECF244321}">
                <p14:modId xmlns:p14="http://schemas.microsoft.com/office/powerpoint/2010/main" val="2597218696"/>
              </p:ext>
            </p:extLst>
          </p:nvPr>
        </p:nvGraphicFramePr>
        <p:xfrm>
          <a:off x="1963737" y="2012950"/>
          <a:ext cx="5216525" cy="2832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3363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dirty="0" smtClean="0"/>
              <a:t>Payback period by hypotheses</a:t>
            </a:r>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488802249"/>
              </p:ext>
            </p:extLst>
          </p:nvPr>
        </p:nvGraphicFramePr>
        <p:xfrm>
          <a:off x="611559" y="2564904"/>
          <a:ext cx="6720410" cy="1651000"/>
        </p:xfrm>
        <a:graphic>
          <a:graphicData uri="http://schemas.openxmlformats.org/drawingml/2006/table">
            <a:tbl>
              <a:tblPr firstRow="1" bandRow="1">
                <a:tableStyleId>{5C22544A-7EE6-4342-B048-85BDC9FD1C3A}</a:tableStyleId>
              </a:tblPr>
              <a:tblGrid>
                <a:gridCol w="1344082">
                  <a:extLst>
                    <a:ext uri="{9D8B030D-6E8A-4147-A177-3AD203B41FA5}">
                      <a16:colId xmlns:a16="http://schemas.microsoft.com/office/drawing/2014/main" val="20000"/>
                    </a:ext>
                  </a:extLst>
                </a:gridCol>
                <a:gridCol w="1344082">
                  <a:extLst>
                    <a:ext uri="{9D8B030D-6E8A-4147-A177-3AD203B41FA5}">
                      <a16:colId xmlns:a16="http://schemas.microsoft.com/office/drawing/2014/main" val="20001"/>
                    </a:ext>
                  </a:extLst>
                </a:gridCol>
                <a:gridCol w="1344082">
                  <a:extLst>
                    <a:ext uri="{9D8B030D-6E8A-4147-A177-3AD203B41FA5}">
                      <a16:colId xmlns:a16="http://schemas.microsoft.com/office/drawing/2014/main" val="20002"/>
                    </a:ext>
                  </a:extLst>
                </a:gridCol>
                <a:gridCol w="1344082">
                  <a:extLst>
                    <a:ext uri="{9D8B030D-6E8A-4147-A177-3AD203B41FA5}">
                      <a16:colId xmlns:a16="http://schemas.microsoft.com/office/drawing/2014/main" val="20003"/>
                    </a:ext>
                  </a:extLst>
                </a:gridCol>
                <a:gridCol w="1344082">
                  <a:extLst>
                    <a:ext uri="{9D8B030D-6E8A-4147-A177-3AD203B41FA5}">
                      <a16:colId xmlns:a16="http://schemas.microsoft.com/office/drawing/2014/main" val="20004"/>
                    </a:ext>
                  </a:extLst>
                </a:gridCol>
              </a:tblGrid>
              <a:tr h="370840">
                <a:tc>
                  <a:txBody>
                    <a:bodyPr/>
                    <a:lstStyle/>
                    <a:p>
                      <a:endParaRPr lang="en-US" noProof="0" dirty="0"/>
                    </a:p>
                  </a:txBody>
                  <a:tcPr/>
                </a:tc>
                <a:tc>
                  <a:txBody>
                    <a:bodyPr/>
                    <a:lstStyle/>
                    <a:p>
                      <a:r>
                        <a:rPr lang="en-US" noProof="0" dirty="0" smtClean="0"/>
                        <a:t>HP 1.1</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smtClean="0"/>
                        <a:t>HP 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smtClean="0"/>
                        <a:t>HP 2.1</a:t>
                      </a:r>
                    </a:p>
                  </a:txBody>
                  <a:tcPr/>
                </a:tc>
                <a:tc>
                  <a:txBody>
                    <a:bodyPr/>
                    <a:lstStyle/>
                    <a:p>
                      <a:r>
                        <a:rPr lang="en-US" noProof="0" smtClean="0"/>
                        <a:t>HP 2.2</a:t>
                      </a:r>
                      <a:endParaRPr lang="en-US" noProof="0"/>
                    </a:p>
                  </a:txBody>
                  <a:tcPr/>
                </a:tc>
                <a:extLst>
                  <a:ext uri="{0D108BD9-81ED-4DB2-BD59-A6C34878D82A}">
                    <a16:rowId xmlns:a16="http://schemas.microsoft.com/office/drawing/2014/main" val="10000"/>
                  </a:ext>
                </a:extLst>
              </a:tr>
              <a:tr h="370840">
                <a:tc>
                  <a:txBody>
                    <a:bodyPr/>
                    <a:lstStyle/>
                    <a:p>
                      <a:r>
                        <a:rPr lang="en-US" noProof="0" smtClean="0">
                          <a:solidFill>
                            <a:schemeClr val="bg1"/>
                          </a:solidFill>
                        </a:rPr>
                        <a:t>Payback</a:t>
                      </a:r>
                      <a:endParaRPr lang="en-US" noProof="0">
                        <a:solidFill>
                          <a:schemeClr val="bg1"/>
                        </a:solidFill>
                      </a:endParaRPr>
                    </a:p>
                  </a:txBody>
                  <a:tcPr>
                    <a:solidFill>
                      <a:schemeClr val="accent1"/>
                    </a:solidFill>
                  </a:tcPr>
                </a:tc>
                <a:tc>
                  <a:txBody>
                    <a:bodyPr/>
                    <a:lstStyle/>
                    <a:p>
                      <a:r>
                        <a:rPr lang="en-US" noProof="0" smtClean="0"/>
                        <a:t>5-6 years</a:t>
                      </a:r>
                      <a:endParaRPr lang="en-US" noProof="0"/>
                    </a:p>
                  </a:txBody>
                  <a:tcPr/>
                </a:tc>
                <a:tc>
                  <a:txBody>
                    <a:bodyPr/>
                    <a:lstStyle/>
                    <a:p>
                      <a:r>
                        <a:rPr lang="en-US" noProof="0" dirty="0" smtClean="0"/>
                        <a:t>3-4 years</a:t>
                      </a:r>
                      <a:endParaRPr lang="en-US" noProof="0" dirty="0"/>
                    </a:p>
                  </a:txBody>
                  <a:tcPr/>
                </a:tc>
                <a:tc>
                  <a:txBody>
                    <a:bodyPr/>
                    <a:lstStyle/>
                    <a:p>
                      <a:r>
                        <a:rPr lang="en-US" noProof="0" smtClean="0"/>
                        <a:t>Over 10 years</a:t>
                      </a:r>
                      <a:endParaRPr lang="en-US" noProof="0"/>
                    </a:p>
                  </a:txBody>
                  <a:tcPr/>
                </a:tc>
                <a:tc>
                  <a:txBody>
                    <a:bodyPr/>
                    <a:lstStyle/>
                    <a:p>
                      <a:r>
                        <a:rPr lang="en-US" noProof="0" dirty="0" smtClean="0"/>
                        <a:t>7 years</a:t>
                      </a:r>
                      <a:endParaRPr lang="en-US" noProof="0" dirty="0"/>
                    </a:p>
                  </a:txBody>
                  <a:tcPr/>
                </a:tc>
                <a:extLst>
                  <a:ext uri="{0D108BD9-81ED-4DB2-BD59-A6C34878D82A}">
                    <a16:rowId xmlns:a16="http://schemas.microsoft.com/office/drawing/2014/main" val="10001"/>
                  </a:ext>
                </a:extLst>
              </a:tr>
              <a:tr h="370840">
                <a:tc>
                  <a:txBody>
                    <a:bodyPr/>
                    <a:lstStyle/>
                    <a:p>
                      <a:r>
                        <a:rPr lang="en-US" noProof="0" smtClean="0">
                          <a:solidFill>
                            <a:schemeClr val="bg1"/>
                          </a:solidFill>
                        </a:rPr>
                        <a:t>Investment</a:t>
                      </a:r>
                      <a:r>
                        <a:rPr lang="en-US" baseline="0" noProof="0" smtClean="0">
                          <a:solidFill>
                            <a:schemeClr val="bg1"/>
                          </a:solidFill>
                        </a:rPr>
                        <a:t> period</a:t>
                      </a:r>
                      <a:endParaRPr lang="en-US" noProof="0">
                        <a:solidFill>
                          <a:schemeClr val="bg1"/>
                        </a:solidFill>
                      </a:endParaRPr>
                    </a:p>
                  </a:txBody>
                  <a:tcPr>
                    <a:solidFill>
                      <a:schemeClr val="accent1"/>
                    </a:solidFill>
                  </a:tcPr>
                </a:tc>
                <a:tc>
                  <a:txBody>
                    <a:bodyPr/>
                    <a:lstStyle/>
                    <a:p>
                      <a:r>
                        <a:rPr lang="en-US" noProof="0" smtClean="0"/>
                        <a:t>5 year</a:t>
                      </a:r>
                      <a:r>
                        <a:rPr lang="en-US" baseline="0" noProof="0" smtClean="0"/>
                        <a:t> </a:t>
                      </a:r>
                      <a:r>
                        <a:rPr lang="en-US" noProof="0" smtClean="0"/>
                        <a:t>loan</a:t>
                      </a:r>
                      <a:endParaRPr lang="en-US" noProof="0"/>
                    </a:p>
                  </a:txBody>
                  <a:tcPr/>
                </a:tc>
                <a:tc>
                  <a:txBody>
                    <a:bodyPr/>
                    <a:lstStyle/>
                    <a:p>
                      <a:r>
                        <a:rPr lang="en-US" noProof="0" smtClean="0"/>
                        <a:t>5 year</a:t>
                      </a:r>
                      <a:r>
                        <a:rPr lang="en-US" baseline="0" noProof="0" smtClean="0"/>
                        <a:t> </a:t>
                      </a:r>
                      <a:r>
                        <a:rPr lang="en-US" noProof="0" smtClean="0"/>
                        <a:t> loan</a:t>
                      </a:r>
                      <a:endParaRPr lang="en-US" noProof="0"/>
                    </a:p>
                  </a:txBody>
                  <a:tcPr/>
                </a:tc>
                <a:tc>
                  <a:txBody>
                    <a:bodyPr/>
                    <a:lstStyle/>
                    <a:p>
                      <a:r>
                        <a:rPr lang="en-US" noProof="0" smtClean="0"/>
                        <a:t>10 year loan</a:t>
                      </a:r>
                      <a:endParaRPr lang="en-US" noProof="0"/>
                    </a:p>
                  </a:txBody>
                  <a:tcPr/>
                </a:tc>
                <a:tc>
                  <a:txBody>
                    <a:bodyPr/>
                    <a:lstStyle/>
                    <a:p>
                      <a:r>
                        <a:rPr lang="en-US" noProof="0" dirty="0" smtClean="0"/>
                        <a:t>10 year loan</a:t>
                      </a:r>
                      <a:endParaRPr lang="en-US" noProof="0" dirty="0"/>
                    </a:p>
                  </a:txBody>
                  <a:tcPr/>
                </a:tc>
                <a:extLst>
                  <a:ext uri="{0D108BD9-81ED-4DB2-BD59-A6C34878D82A}">
                    <a16:rowId xmlns:a16="http://schemas.microsoft.com/office/drawing/2014/main" val="10002"/>
                  </a:ext>
                </a:extLst>
              </a:tr>
            </a:tbl>
          </a:graphicData>
        </a:graphic>
      </p:graphicFrame>
      <p:sp>
        <p:nvSpPr>
          <p:cNvPr id="3" name="Segnaposto numero diapositiva 2"/>
          <p:cNvSpPr>
            <a:spLocks noGrp="1"/>
          </p:cNvSpPr>
          <p:nvPr>
            <p:ph type="sldNum" sz="quarter" idx="12"/>
          </p:nvPr>
        </p:nvSpPr>
        <p:spPr>
          <a:xfrm>
            <a:off x="6553200" y="6356350"/>
            <a:ext cx="2133600" cy="365125"/>
          </a:xfrm>
        </p:spPr>
        <p:txBody>
          <a:bodyPr/>
          <a:lstStyle/>
          <a:p>
            <a:fld id="{E7A41E1B-4F70-4964-A407-84C68BE8251C}" type="slidenum">
              <a:rPr lang="it-IT" smtClean="0"/>
              <a:t>32</a:t>
            </a:fld>
            <a:endParaRPr lang="it-IT"/>
          </a:p>
        </p:txBody>
      </p:sp>
      <p:sp>
        <p:nvSpPr>
          <p:cNvPr id="5" name="Rettangolo 4"/>
          <p:cNvSpPr/>
          <p:nvPr/>
        </p:nvSpPr>
        <p:spPr>
          <a:xfrm>
            <a:off x="6084168" y="6319934"/>
            <a:ext cx="2311723" cy="369332"/>
          </a:xfrm>
          <a:prstGeom prst="rect">
            <a:avLst/>
          </a:prstGeom>
        </p:spPr>
        <p:txBody>
          <a:bodyPr wrap="none">
            <a:spAutoFit/>
          </a:bodyPr>
          <a:lstStyle/>
          <a:p>
            <a:r>
              <a:rPr lang="en-US" b="1" dirty="0" smtClean="0"/>
              <a:t>Prudential approach…</a:t>
            </a:r>
            <a:endParaRPr lang="en-US" b="1" dirty="0"/>
          </a:p>
        </p:txBody>
      </p:sp>
    </p:spTree>
    <p:extLst>
      <p:ext uri="{BB962C8B-B14F-4D97-AF65-F5344CB8AC3E}">
        <p14:creationId xmlns:p14="http://schemas.microsoft.com/office/powerpoint/2010/main" val="3292408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dirty="0" smtClean="0"/>
              <a:t>HP 1.2 vs HP 2.2</a:t>
            </a:r>
            <a:endParaRPr lang="it-IT" dirty="0"/>
          </a:p>
        </p:txBody>
      </p:sp>
      <p:sp>
        <p:nvSpPr>
          <p:cNvPr id="3" name="Segnaposto contenuto 2"/>
          <p:cNvSpPr>
            <a:spLocks noGrp="1"/>
          </p:cNvSpPr>
          <p:nvPr>
            <p:ph idx="1"/>
          </p:nvPr>
        </p:nvSpPr>
        <p:spPr/>
        <p:txBody>
          <a:bodyPr>
            <a:normAutofit fontScale="85000" lnSpcReduction="10000"/>
          </a:bodyPr>
          <a:lstStyle/>
          <a:p>
            <a:pPr algn="just"/>
            <a:r>
              <a:rPr lang="en-US" dirty="0" smtClean="0"/>
              <a:t>ROI captures economic aspects, while IRR captures financial aspects;</a:t>
            </a:r>
          </a:p>
          <a:p>
            <a:pPr algn="just"/>
            <a:r>
              <a:rPr lang="it-IT" dirty="0" smtClean="0"/>
              <a:t>For HP 2.2 ROI and IRR </a:t>
            </a:r>
            <a:r>
              <a:rPr lang="en-GB" dirty="0"/>
              <a:t>are definitely on a similar </a:t>
            </a:r>
            <a:r>
              <a:rPr lang="en-GB" dirty="0" smtClean="0"/>
              <a:t>level;</a:t>
            </a:r>
          </a:p>
          <a:p>
            <a:pPr algn="just"/>
            <a:r>
              <a:rPr lang="en-GB" dirty="0" smtClean="0"/>
              <a:t>For HP 1.2 ROI has a high value than IRR (due </a:t>
            </a:r>
            <a:r>
              <a:rPr lang="en-GB" dirty="0"/>
              <a:t>to </a:t>
            </a:r>
            <a:r>
              <a:rPr lang="en-GB" dirty="0" smtClean="0"/>
              <a:t>the incidence delay of </a:t>
            </a:r>
            <a:r>
              <a:rPr lang="en-GB" dirty="0"/>
              <a:t>loan </a:t>
            </a:r>
            <a:r>
              <a:rPr lang="en-GB" dirty="0" smtClean="0"/>
              <a:t>payment and savings in production);</a:t>
            </a:r>
          </a:p>
          <a:p>
            <a:pPr algn="just"/>
            <a:r>
              <a:rPr lang="en-GB" dirty="0" smtClean="0"/>
              <a:t>In case of “hard aid” </a:t>
            </a:r>
            <a:r>
              <a:rPr lang="en-GB" dirty="0"/>
              <a:t>(see later</a:t>
            </a:r>
            <a:r>
              <a:rPr lang="en-GB" dirty="0" smtClean="0"/>
              <a:t>) , </a:t>
            </a:r>
            <a:r>
              <a:rPr lang="en-GB" dirty="0"/>
              <a:t>IRR </a:t>
            </a:r>
            <a:r>
              <a:rPr lang="en-GB" dirty="0" smtClean="0"/>
              <a:t>is advisable;</a:t>
            </a:r>
          </a:p>
          <a:p>
            <a:pPr algn="just"/>
            <a:r>
              <a:rPr lang="en-GB" dirty="0" smtClean="0"/>
              <a:t>The investment return in the range </a:t>
            </a:r>
            <a:r>
              <a:rPr lang="en-GB" dirty="0"/>
              <a:t>of 3-7% </a:t>
            </a:r>
            <a:r>
              <a:rPr lang="en-GB" dirty="0" smtClean="0"/>
              <a:t>makes economic and </a:t>
            </a:r>
            <a:r>
              <a:rPr lang="en-GB" dirty="0"/>
              <a:t>financial </a:t>
            </a:r>
            <a:r>
              <a:rPr lang="en-GB" dirty="0" smtClean="0"/>
              <a:t>sense.</a:t>
            </a:r>
          </a:p>
          <a:p>
            <a:pPr algn="just"/>
            <a:r>
              <a:rPr lang="en-GB" dirty="0" smtClean="0"/>
              <a:t>Payback periods are less than investment duration.</a:t>
            </a:r>
            <a:endParaRPr lang="it-IT" dirty="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33</a:t>
            </a:fld>
            <a:endParaRPr lang="it-IT"/>
          </a:p>
        </p:txBody>
      </p:sp>
      <p:sp>
        <p:nvSpPr>
          <p:cNvPr id="5" name="Rettangolo 4"/>
          <p:cNvSpPr/>
          <p:nvPr/>
        </p:nvSpPr>
        <p:spPr>
          <a:xfrm>
            <a:off x="6084168" y="6319934"/>
            <a:ext cx="2311723" cy="369332"/>
          </a:xfrm>
          <a:prstGeom prst="rect">
            <a:avLst/>
          </a:prstGeom>
        </p:spPr>
        <p:txBody>
          <a:bodyPr wrap="none">
            <a:spAutoFit/>
          </a:bodyPr>
          <a:lstStyle/>
          <a:p>
            <a:r>
              <a:rPr lang="en-US" b="1" dirty="0" smtClean="0"/>
              <a:t>Prudential approach…</a:t>
            </a:r>
            <a:endParaRPr lang="en-US" b="1" dirty="0"/>
          </a:p>
        </p:txBody>
      </p:sp>
    </p:spTree>
    <p:extLst>
      <p:ext uri="{BB962C8B-B14F-4D97-AF65-F5344CB8AC3E}">
        <p14:creationId xmlns:p14="http://schemas.microsoft.com/office/powerpoint/2010/main" val="1579194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dirty="0" smtClean="0"/>
              <a:t>State and </a:t>
            </a:r>
            <a:r>
              <a:rPr lang="it-IT" dirty="0" err="1" smtClean="0"/>
              <a:t>regional</a:t>
            </a:r>
            <a:r>
              <a:rPr lang="it-IT" dirty="0" smtClean="0"/>
              <a:t> </a:t>
            </a:r>
            <a:r>
              <a:rPr lang="it-IT" dirty="0" err="1" smtClean="0"/>
              <a:t>aid</a:t>
            </a:r>
            <a:endParaRPr lang="it-IT" dirty="0"/>
          </a:p>
        </p:txBody>
      </p:sp>
      <p:sp>
        <p:nvSpPr>
          <p:cNvPr id="3" name="Segnaposto contenuto 2"/>
          <p:cNvSpPr>
            <a:spLocks noGrp="1"/>
          </p:cNvSpPr>
          <p:nvPr>
            <p:ph idx="1"/>
          </p:nvPr>
        </p:nvSpPr>
        <p:spPr/>
        <p:txBody>
          <a:bodyPr>
            <a:normAutofit/>
          </a:bodyPr>
          <a:lstStyle/>
          <a:p>
            <a:r>
              <a:rPr lang="en-US" dirty="0"/>
              <a:t>Employment regional support for increase in employment</a:t>
            </a:r>
            <a:r>
              <a:rPr lang="en-US" dirty="0" smtClean="0"/>
              <a:t>:</a:t>
            </a:r>
          </a:p>
          <a:p>
            <a:pPr lvl="1"/>
            <a:r>
              <a:rPr lang="it-IT" dirty="0" smtClean="0"/>
              <a:t>Programma </a:t>
            </a:r>
            <a:r>
              <a:rPr lang="it-IT" dirty="0"/>
              <a:t>Operativo Regionale (POR) FSE 2014-2020 - Bonus </a:t>
            </a:r>
            <a:r>
              <a:rPr lang="it-IT" dirty="0" err="1"/>
              <a:t>assunzionale</a:t>
            </a:r>
            <a:r>
              <a:rPr lang="it-IT" dirty="0"/>
              <a:t> per le imprese - De </a:t>
            </a:r>
            <a:r>
              <a:rPr lang="it-IT" dirty="0" err="1" smtClean="0"/>
              <a:t>Minimis</a:t>
            </a:r>
            <a:r>
              <a:rPr lang="it-IT" dirty="0"/>
              <a:t> (8 k per </a:t>
            </a:r>
            <a:r>
              <a:rPr lang="it-IT" dirty="0" err="1"/>
              <a:t>worker</a:t>
            </a:r>
            <a:r>
              <a:rPr lang="it-IT" dirty="0"/>
              <a:t> </a:t>
            </a:r>
            <a:r>
              <a:rPr lang="it-IT" dirty="0" err="1" smtClean="0"/>
              <a:t>recruited</a:t>
            </a:r>
            <a:r>
              <a:rPr lang="it-IT" dirty="0"/>
              <a:t>,</a:t>
            </a:r>
            <a:r>
              <a:rPr lang="it-IT" dirty="0" smtClean="0"/>
              <a:t> </a:t>
            </a:r>
            <a:r>
              <a:rPr lang="en-US" dirty="0"/>
              <a:t>subject to availability of </a:t>
            </a:r>
            <a:r>
              <a:rPr lang="en-US" dirty="0" smtClean="0"/>
              <a:t>funds).</a:t>
            </a:r>
            <a:endParaRPr lang="it-IT" dirty="0" smtClean="0"/>
          </a:p>
          <a:p>
            <a:endParaRPr lang="it-IT" dirty="0" smtClean="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34</a:t>
            </a:fld>
            <a:endParaRPr lang="it-IT"/>
          </a:p>
        </p:txBody>
      </p:sp>
      <p:sp>
        <p:nvSpPr>
          <p:cNvPr id="5" name="Rettangolo 4"/>
          <p:cNvSpPr/>
          <p:nvPr/>
        </p:nvSpPr>
        <p:spPr>
          <a:xfrm>
            <a:off x="6084168" y="6335837"/>
            <a:ext cx="2265236" cy="369332"/>
          </a:xfrm>
          <a:prstGeom prst="rect">
            <a:avLst/>
          </a:prstGeom>
        </p:spPr>
        <p:txBody>
          <a:bodyPr wrap="none">
            <a:spAutoFit/>
          </a:bodyPr>
          <a:lstStyle/>
          <a:p>
            <a:r>
              <a:rPr lang="en-US" b="1" dirty="0" smtClean="0"/>
              <a:t>State and regional aid</a:t>
            </a:r>
            <a:endParaRPr lang="en-US" b="1" dirty="0"/>
          </a:p>
        </p:txBody>
      </p:sp>
    </p:spTree>
    <p:extLst>
      <p:ext uri="{BB962C8B-B14F-4D97-AF65-F5344CB8AC3E}">
        <p14:creationId xmlns:p14="http://schemas.microsoft.com/office/powerpoint/2010/main" val="19953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dirty="0" smtClean="0"/>
              <a:t>Soft state </a:t>
            </a:r>
            <a:r>
              <a:rPr lang="it-IT" dirty="0" err="1" smtClean="0"/>
              <a:t>aid</a:t>
            </a:r>
            <a:endParaRPr lang="it-IT" dirty="0"/>
          </a:p>
        </p:txBody>
      </p:sp>
      <p:sp>
        <p:nvSpPr>
          <p:cNvPr id="3" name="Segnaposto contenuto 2"/>
          <p:cNvSpPr>
            <a:spLocks noGrp="1"/>
          </p:cNvSpPr>
          <p:nvPr>
            <p:ph idx="1"/>
          </p:nvPr>
        </p:nvSpPr>
        <p:spPr/>
        <p:txBody>
          <a:bodyPr/>
          <a:lstStyle/>
          <a:p>
            <a:r>
              <a:rPr lang="it-IT" dirty="0" err="1" smtClean="0"/>
              <a:t>Industry</a:t>
            </a:r>
            <a:r>
              <a:rPr lang="it-IT" dirty="0" smtClean="0"/>
              <a:t> 4.0:</a:t>
            </a:r>
          </a:p>
          <a:p>
            <a:pPr lvl="1"/>
            <a:r>
              <a:rPr lang="en-US" dirty="0" err="1" smtClean="0"/>
              <a:t>Iper</a:t>
            </a:r>
            <a:r>
              <a:rPr lang="en-US" dirty="0" smtClean="0"/>
              <a:t> </a:t>
            </a:r>
            <a:r>
              <a:rPr lang="en-US" dirty="0" err="1" smtClean="0"/>
              <a:t>ammortamento</a:t>
            </a:r>
            <a:r>
              <a:rPr lang="en-US" dirty="0" smtClean="0"/>
              <a:t>: machinery investment up to 20 </a:t>
            </a:r>
            <a:r>
              <a:rPr lang="en-US" dirty="0" err="1" smtClean="0"/>
              <a:t>mln</a:t>
            </a:r>
            <a:r>
              <a:rPr lang="en-US" dirty="0" smtClean="0"/>
              <a:t> (tax benefit</a:t>
            </a:r>
            <a:r>
              <a:rPr lang="it-IT" dirty="0" smtClean="0"/>
              <a:t>);</a:t>
            </a:r>
          </a:p>
          <a:p>
            <a:pPr lvl="1"/>
            <a:r>
              <a:rPr lang="it-IT" dirty="0" smtClean="0"/>
              <a:t>….;</a:t>
            </a:r>
          </a:p>
          <a:p>
            <a:pPr marL="457200" lvl="1" indent="0">
              <a:buNone/>
            </a:pPr>
            <a:endParaRPr lang="it-IT" dirty="0" smtClean="0"/>
          </a:p>
          <a:p>
            <a:pPr lvl="1"/>
            <a:endParaRPr lang="it-IT" dirty="0"/>
          </a:p>
          <a:p>
            <a:pPr lvl="1"/>
            <a:endParaRPr lang="it-IT" dirty="0" smtClean="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35</a:t>
            </a:fld>
            <a:endParaRPr lang="it-IT"/>
          </a:p>
        </p:txBody>
      </p:sp>
      <p:sp>
        <p:nvSpPr>
          <p:cNvPr id="5" name="Rettangolo 4"/>
          <p:cNvSpPr/>
          <p:nvPr/>
        </p:nvSpPr>
        <p:spPr>
          <a:xfrm>
            <a:off x="6084168" y="6335837"/>
            <a:ext cx="2265236" cy="369332"/>
          </a:xfrm>
          <a:prstGeom prst="rect">
            <a:avLst/>
          </a:prstGeom>
        </p:spPr>
        <p:txBody>
          <a:bodyPr wrap="none">
            <a:spAutoFit/>
          </a:bodyPr>
          <a:lstStyle/>
          <a:p>
            <a:r>
              <a:rPr lang="en-US" b="1" dirty="0" smtClean="0"/>
              <a:t>State and regional aid</a:t>
            </a:r>
            <a:endParaRPr lang="en-US" b="1" dirty="0"/>
          </a:p>
        </p:txBody>
      </p:sp>
    </p:spTree>
    <p:extLst>
      <p:ext uri="{BB962C8B-B14F-4D97-AF65-F5344CB8AC3E}">
        <p14:creationId xmlns:p14="http://schemas.microsoft.com/office/powerpoint/2010/main" val="114558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fontScale="90000"/>
          </a:bodyPr>
          <a:lstStyle/>
          <a:p>
            <a:r>
              <a:rPr lang="it-IT" dirty="0" smtClean="0"/>
              <a:t>Hard state and </a:t>
            </a:r>
            <a:r>
              <a:rPr lang="it-IT" dirty="0" err="1" smtClean="0"/>
              <a:t>regional</a:t>
            </a:r>
            <a:r>
              <a:rPr lang="it-IT" dirty="0" smtClean="0"/>
              <a:t> </a:t>
            </a:r>
            <a:r>
              <a:rPr lang="it-IT" dirty="0" err="1" smtClean="0"/>
              <a:t>financial</a:t>
            </a:r>
            <a:r>
              <a:rPr lang="it-IT" dirty="0" smtClean="0"/>
              <a:t> </a:t>
            </a:r>
            <a:r>
              <a:rPr lang="it-IT" dirty="0" err="1" smtClean="0"/>
              <a:t>aid</a:t>
            </a:r>
            <a:endParaRPr lang="it-IT" dirty="0"/>
          </a:p>
        </p:txBody>
      </p:sp>
      <p:sp>
        <p:nvSpPr>
          <p:cNvPr id="3" name="Segnaposto contenuto 2"/>
          <p:cNvSpPr>
            <a:spLocks noGrp="1"/>
          </p:cNvSpPr>
          <p:nvPr>
            <p:ph idx="1"/>
          </p:nvPr>
        </p:nvSpPr>
        <p:spPr/>
        <p:txBody>
          <a:bodyPr>
            <a:normAutofit fontScale="70000" lnSpcReduction="20000"/>
          </a:bodyPr>
          <a:lstStyle/>
          <a:p>
            <a:r>
              <a:rPr lang="it-IT" i="1" dirty="0" smtClean="0"/>
              <a:t>Legge 181 del 1989;</a:t>
            </a:r>
          </a:p>
          <a:p>
            <a:r>
              <a:rPr lang="it-IT" i="1" dirty="0" smtClean="0"/>
              <a:t>Contratto di sviluppo:</a:t>
            </a:r>
          </a:p>
          <a:p>
            <a:pPr lvl="1"/>
            <a:r>
              <a:rPr lang="en-US" i="1" dirty="0" smtClean="0"/>
              <a:t>On demand;</a:t>
            </a:r>
          </a:p>
          <a:p>
            <a:pPr lvl="1"/>
            <a:r>
              <a:rPr lang="en-US" b="1" i="1" dirty="0" smtClean="0"/>
              <a:t>for </a:t>
            </a:r>
            <a:r>
              <a:rPr lang="en-US" b="1" i="1" dirty="0"/>
              <a:t>investments starting from </a:t>
            </a:r>
            <a:r>
              <a:rPr lang="en-US" b="1" i="1" dirty="0" smtClean="0"/>
              <a:t>20 </a:t>
            </a:r>
            <a:r>
              <a:rPr lang="en-US" b="1" i="1" dirty="0" err="1" smtClean="0"/>
              <a:t>mln</a:t>
            </a:r>
            <a:r>
              <a:rPr lang="en-US" i="1" dirty="0" smtClean="0"/>
              <a:t>;</a:t>
            </a:r>
          </a:p>
          <a:p>
            <a:pPr lvl="1"/>
            <a:r>
              <a:rPr lang="en-US" i="1" dirty="0" smtClean="0"/>
              <a:t>capital contributions (grant component</a:t>
            </a:r>
            <a:r>
              <a:rPr lang="it-IT" i="1" dirty="0" smtClean="0"/>
              <a:t>);</a:t>
            </a:r>
          </a:p>
          <a:p>
            <a:pPr lvl="1"/>
            <a:r>
              <a:rPr lang="en-US" i="1" dirty="0" smtClean="0"/>
              <a:t>interest subsidy</a:t>
            </a:r>
            <a:r>
              <a:rPr lang="it-IT" i="1" dirty="0" smtClean="0"/>
              <a:t>;</a:t>
            </a:r>
          </a:p>
          <a:p>
            <a:pPr lvl="1"/>
            <a:r>
              <a:rPr lang="it-IT" i="1" dirty="0" smtClean="0"/>
              <a:t>Etc.</a:t>
            </a:r>
          </a:p>
          <a:p>
            <a:r>
              <a:rPr lang="it-IT" i="1" dirty="0"/>
              <a:t>Accordo di </a:t>
            </a:r>
            <a:r>
              <a:rPr lang="it-IT" i="1" dirty="0" smtClean="0"/>
              <a:t>Sviluppo:</a:t>
            </a:r>
          </a:p>
          <a:p>
            <a:pPr lvl="1"/>
            <a:r>
              <a:rPr lang="it-IT" i="1" dirty="0" smtClean="0"/>
              <a:t>On </a:t>
            </a:r>
            <a:r>
              <a:rPr lang="it-IT" i="1" dirty="0" err="1" smtClean="0"/>
              <a:t>demand</a:t>
            </a:r>
            <a:r>
              <a:rPr lang="it-IT" i="1" dirty="0" smtClean="0"/>
              <a:t>;</a:t>
            </a:r>
          </a:p>
          <a:p>
            <a:pPr lvl="1"/>
            <a:r>
              <a:rPr lang="it-IT" i="1" dirty="0"/>
              <a:t>fast </a:t>
            </a:r>
            <a:r>
              <a:rPr lang="it-IT" i="1" dirty="0" smtClean="0"/>
              <a:t>lane;</a:t>
            </a:r>
          </a:p>
          <a:p>
            <a:pPr lvl="1"/>
            <a:r>
              <a:rPr lang="it-IT" i="1" dirty="0"/>
              <a:t>With co-</a:t>
            </a:r>
            <a:r>
              <a:rPr lang="it-IT" i="1" dirty="0" err="1"/>
              <a:t>partecipation</a:t>
            </a:r>
            <a:r>
              <a:rPr lang="it-IT" i="1" dirty="0"/>
              <a:t> of </a:t>
            </a:r>
            <a:r>
              <a:rPr lang="it-IT" i="1" dirty="0" err="1"/>
              <a:t>region</a:t>
            </a:r>
            <a:r>
              <a:rPr lang="it-IT" i="1" dirty="0"/>
              <a:t>;</a:t>
            </a:r>
            <a:endParaRPr lang="it-IT" i="1" dirty="0" smtClean="0"/>
          </a:p>
          <a:p>
            <a:pPr lvl="1"/>
            <a:r>
              <a:rPr lang="en-US" b="1" i="1" dirty="0"/>
              <a:t>for investments starting from </a:t>
            </a:r>
            <a:r>
              <a:rPr lang="en-US" b="1" i="1" dirty="0" smtClean="0"/>
              <a:t>50 </a:t>
            </a:r>
            <a:r>
              <a:rPr lang="en-US" b="1" i="1" dirty="0" err="1"/>
              <a:t>mln</a:t>
            </a:r>
            <a:r>
              <a:rPr lang="en-US" i="1" dirty="0" smtClean="0"/>
              <a:t>;</a:t>
            </a:r>
          </a:p>
          <a:p>
            <a:pPr lvl="1"/>
            <a:r>
              <a:rPr lang="en-US" i="1" dirty="0" smtClean="0"/>
              <a:t>capital contributions (grant component);</a:t>
            </a:r>
          </a:p>
          <a:p>
            <a:pPr lvl="1"/>
            <a:r>
              <a:rPr lang="en-US" i="1" dirty="0" smtClean="0"/>
              <a:t>Etc.</a:t>
            </a:r>
            <a:endParaRPr lang="en-US" i="1" dirty="0"/>
          </a:p>
          <a:p>
            <a:pPr lvl="1"/>
            <a:endParaRPr lang="it-IT" i="1" dirty="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36</a:t>
            </a:fld>
            <a:endParaRPr lang="it-IT"/>
          </a:p>
        </p:txBody>
      </p:sp>
      <p:sp>
        <p:nvSpPr>
          <p:cNvPr id="6" name="CasellaDiTesto 5"/>
          <p:cNvSpPr txBox="1"/>
          <p:nvPr/>
        </p:nvSpPr>
        <p:spPr>
          <a:xfrm>
            <a:off x="5796136" y="3060248"/>
            <a:ext cx="3233590" cy="1169551"/>
          </a:xfrm>
          <a:prstGeom prst="rect">
            <a:avLst/>
          </a:prstGeom>
          <a:solidFill>
            <a:schemeClr val="accent1"/>
          </a:solidFill>
          <a:ln>
            <a:solidFill>
              <a:schemeClr val="tx1"/>
            </a:solidFill>
            <a:prstDash val="solid"/>
          </a:ln>
        </p:spPr>
        <p:txBody>
          <a:bodyPr wrap="square" rtlCol="0">
            <a:spAutoFit/>
          </a:bodyPr>
          <a:lstStyle/>
          <a:p>
            <a:pPr marL="0" lvl="1" algn="ctr"/>
            <a:r>
              <a:rPr lang="en-US" sz="2000" b="1" i="1" dirty="0" smtClean="0"/>
              <a:t>with co-</a:t>
            </a:r>
            <a:r>
              <a:rPr lang="en-US" sz="2000" b="1" i="1" dirty="0" err="1" smtClean="0"/>
              <a:t>partecipation</a:t>
            </a:r>
            <a:r>
              <a:rPr lang="en-US" sz="2000" b="1" i="1" dirty="0" smtClean="0"/>
              <a:t> of </a:t>
            </a:r>
            <a:r>
              <a:rPr lang="en-US" sz="3200" b="1" i="1" dirty="0" smtClean="0"/>
              <a:t>Lazio region</a:t>
            </a:r>
          </a:p>
          <a:p>
            <a:endParaRPr lang="it-IT" dirty="0"/>
          </a:p>
        </p:txBody>
      </p:sp>
      <p:sp>
        <p:nvSpPr>
          <p:cNvPr id="7" name="Freccia a destra 6"/>
          <p:cNvSpPr/>
          <p:nvPr/>
        </p:nvSpPr>
        <p:spPr>
          <a:xfrm>
            <a:off x="4752020" y="3356992"/>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6084168" y="6335837"/>
            <a:ext cx="2265236" cy="369332"/>
          </a:xfrm>
          <a:prstGeom prst="rect">
            <a:avLst/>
          </a:prstGeom>
        </p:spPr>
        <p:txBody>
          <a:bodyPr wrap="none">
            <a:spAutoFit/>
          </a:bodyPr>
          <a:lstStyle/>
          <a:p>
            <a:r>
              <a:rPr lang="en-US" b="1" dirty="0" smtClean="0"/>
              <a:t>State and regional aid</a:t>
            </a:r>
            <a:endParaRPr lang="en-US" b="1" dirty="0"/>
          </a:p>
        </p:txBody>
      </p:sp>
    </p:spTree>
    <p:extLst>
      <p:ext uri="{BB962C8B-B14F-4D97-AF65-F5344CB8AC3E}">
        <p14:creationId xmlns:p14="http://schemas.microsoft.com/office/powerpoint/2010/main" val="3497876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r>
              <a:rPr lang="it-IT" dirty="0" smtClean="0"/>
              <a:t>Accordi </a:t>
            </a:r>
            <a:r>
              <a:rPr lang="it-IT" dirty="0"/>
              <a:t>di </a:t>
            </a:r>
            <a:r>
              <a:rPr lang="it-IT" dirty="0" smtClean="0"/>
              <a:t>Innovazione:</a:t>
            </a:r>
          </a:p>
          <a:p>
            <a:pPr lvl="1"/>
            <a:r>
              <a:rPr lang="it-IT" dirty="0" err="1"/>
              <a:t>R</a:t>
            </a:r>
            <a:r>
              <a:rPr lang="it-IT" dirty="0" err="1" smtClean="0"/>
              <a:t>esearch</a:t>
            </a:r>
            <a:r>
              <a:rPr lang="it-IT" dirty="0" smtClean="0"/>
              <a:t> </a:t>
            </a:r>
            <a:r>
              <a:rPr lang="it-IT" dirty="0"/>
              <a:t>and </a:t>
            </a:r>
            <a:r>
              <a:rPr lang="it-IT" dirty="0" smtClean="0"/>
              <a:t>Development </a:t>
            </a:r>
            <a:r>
              <a:rPr lang="it-IT" dirty="0" err="1" smtClean="0"/>
              <a:t>projects</a:t>
            </a:r>
            <a:endParaRPr lang="it-IT" dirty="0" smtClean="0"/>
          </a:p>
          <a:p>
            <a:pPr lvl="1"/>
            <a:r>
              <a:rPr lang="it-IT" dirty="0" smtClean="0"/>
              <a:t>Agreement </a:t>
            </a:r>
            <a:r>
              <a:rPr lang="it-IT" dirty="0" err="1" smtClean="0"/>
              <a:t>between</a:t>
            </a:r>
            <a:r>
              <a:rPr lang="it-IT" dirty="0" smtClean="0"/>
              <a:t> </a:t>
            </a:r>
            <a:r>
              <a:rPr lang="it-IT" dirty="0" err="1" smtClean="0"/>
              <a:t>region</a:t>
            </a:r>
            <a:r>
              <a:rPr lang="it-IT" dirty="0" smtClean="0"/>
              <a:t> and MISE</a:t>
            </a:r>
          </a:p>
          <a:p>
            <a:pPr lvl="1"/>
            <a:r>
              <a:rPr lang="it-IT" dirty="0" smtClean="0"/>
              <a:t> </a:t>
            </a:r>
            <a:r>
              <a:rPr lang="it-IT" dirty="0" err="1" smtClean="0"/>
              <a:t>Negotiated</a:t>
            </a:r>
            <a:r>
              <a:rPr lang="it-IT" dirty="0" smtClean="0"/>
              <a:t> procedure</a:t>
            </a:r>
          </a:p>
          <a:p>
            <a:pPr lvl="1"/>
            <a:r>
              <a:rPr lang="it-IT" dirty="0" smtClean="0"/>
              <a:t>From 5 to 40 mln of euro.</a:t>
            </a:r>
            <a:endParaRPr lang="it-IT" dirty="0"/>
          </a:p>
          <a:p>
            <a:r>
              <a:rPr lang="it-IT" dirty="0" err="1" smtClean="0"/>
              <a:t>Competence</a:t>
            </a:r>
            <a:r>
              <a:rPr lang="it-IT" dirty="0" smtClean="0"/>
              <a:t> center, </a:t>
            </a:r>
            <a:r>
              <a:rPr lang="it-IT" dirty="0" err="1"/>
              <a:t>I</a:t>
            </a:r>
            <a:r>
              <a:rPr lang="it-IT" dirty="0" err="1" smtClean="0"/>
              <a:t>ndustry</a:t>
            </a:r>
            <a:r>
              <a:rPr lang="it-IT" dirty="0" smtClean="0"/>
              <a:t> 4.0:</a:t>
            </a:r>
          </a:p>
          <a:p>
            <a:pPr lvl="1"/>
            <a:r>
              <a:rPr lang="it-IT" dirty="0" err="1" smtClean="0"/>
              <a:t>Innovation</a:t>
            </a:r>
            <a:r>
              <a:rPr lang="it-IT" dirty="0" smtClean="0"/>
              <a:t> </a:t>
            </a:r>
            <a:r>
              <a:rPr lang="it-IT" dirty="0" err="1" smtClean="0"/>
              <a:t>hub</a:t>
            </a:r>
            <a:r>
              <a:rPr lang="it-IT" dirty="0" smtClean="0"/>
              <a:t>;</a:t>
            </a:r>
          </a:p>
          <a:p>
            <a:pPr lvl="1"/>
            <a:r>
              <a:rPr lang="it-IT" dirty="0" smtClean="0"/>
              <a:t>CIM 4.0 </a:t>
            </a:r>
            <a:r>
              <a:rPr lang="it-IT" smtClean="0"/>
              <a:t>(with Alenia </a:t>
            </a:r>
            <a:r>
              <a:rPr lang="it-IT" dirty="0" err="1" smtClean="0"/>
              <a:t>Thales</a:t>
            </a:r>
            <a:r>
              <a:rPr lang="it-IT" dirty="0" smtClean="0"/>
              <a:t>), manufacturing industrial pole.</a:t>
            </a:r>
          </a:p>
          <a:p>
            <a:endParaRPr lang="it-IT" dirty="0" smtClean="0"/>
          </a:p>
          <a:p>
            <a:pPr lvl="1"/>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37</a:t>
            </a:fld>
            <a:endParaRPr lang="it-IT"/>
          </a:p>
        </p:txBody>
      </p:sp>
      <p:sp>
        <p:nvSpPr>
          <p:cNvPr id="4" name="Titolo 3"/>
          <p:cNvSpPr>
            <a:spLocks noGrp="1"/>
          </p:cNvSpPr>
          <p:nvPr>
            <p:ph type="title"/>
          </p:nvPr>
        </p:nvSpPr>
        <p:spPr/>
        <p:txBody>
          <a:bodyPr/>
          <a:lstStyle/>
          <a:p>
            <a:r>
              <a:rPr lang="it-IT" dirty="0" smtClean="0"/>
              <a:t>R and D </a:t>
            </a:r>
            <a:r>
              <a:rPr lang="it-IT" dirty="0" err="1" smtClean="0"/>
              <a:t>activities</a:t>
            </a:r>
            <a:endParaRPr lang="it-IT" dirty="0"/>
          </a:p>
        </p:txBody>
      </p:sp>
    </p:spTree>
    <p:extLst>
      <p:ext uri="{BB962C8B-B14F-4D97-AF65-F5344CB8AC3E}">
        <p14:creationId xmlns:p14="http://schemas.microsoft.com/office/powerpoint/2010/main" val="958342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dirty="0" smtClean="0"/>
              <a:t>Hard aid – key figures</a:t>
            </a:r>
            <a:endParaRPr lang="en-US" dirty="0"/>
          </a:p>
        </p:txBody>
      </p:sp>
      <p:sp>
        <p:nvSpPr>
          <p:cNvPr id="3" name="Segnaposto contenuto 2"/>
          <p:cNvSpPr>
            <a:spLocks noGrp="1"/>
          </p:cNvSpPr>
          <p:nvPr>
            <p:ph idx="1"/>
          </p:nvPr>
        </p:nvSpPr>
        <p:spPr/>
        <p:txBody>
          <a:bodyPr/>
          <a:lstStyle/>
          <a:p>
            <a:pPr marL="0" indent="0">
              <a:buNone/>
            </a:pPr>
            <a:r>
              <a:rPr lang="en-US" dirty="0"/>
              <a:t>Overview for next operational steps to </a:t>
            </a:r>
            <a:r>
              <a:rPr lang="en-US" dirty="0" smtClean="0"/>
              <a:t>develop. Key figures to achieve financial support:</a:t>
            </a:r>
          </a:p>
          <a:p>
            <a:r>
              <a:rPr lang="en-US" dirty="0" smtClean="0"/>
              <a:t>Increase in employment;</a:t>
            </a:r>
          </a:p>
          <a:p>
            <a:r>
              <a:rPr lang="en-US" dirty="0" smtClean="0"/>
              <a:t>Increase in productivity;</a:t>
            </a:r>
          </a:p>
          <a:p>
            <a:r>
              <a:rPr lang="en-US" dirty="0" smtClean="0"/>
              <a:t>Follow on of R&amp;D capability;</a:t>
            </a:r>
          </a:p>
          <a:p>
            <a:r>
              <a:rPr lang="en-GB" dirty="0"/>
              <a:t>C</a:t>
            </a:r>
            <a:r>
              <a:rPr lang="en-GB" dirty="0" smtClean="0"/>
              <a:t>o-</a:t>
            </a:r>
            <a:r>
              <a:rPr lang="en-GB" dirty="0" err="1" smtClean="0"/>
              <a:t>partecipation</a:t>
            </a:r>
            <a:r>
              <a:rPr lang="en-GB" dirty="0" smtClean="0"/>
              <a:t> with </a:t>
            </a:r>
            <a:r>
              <a:rPr lang="en-GB" dirty="0"/>
              <a:t>Lazio </a:t>
            </a:r>
            <a:r>
              <a:rPr lang="en-GB" dirty="0" smtClean="0"/>
              <a:t>region.</a:t>
            </a:r>
            <a:endParaRPr lang="en-GB" dirty="0"/>
          </a:p>
          <a:p>
            <a:endParaRPr lang="en-US" dirty="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38</a:t>
            </a:fld>
            <a:endParaRPr lang="it-IT"/>
          </a:p>
        </p:txBody>
      </p:sp>
      <p:sp>
        <p:nvSpPr>
          <p:cNvPr id="5" name="Rettangolo 4"/>
          <p:cNvSpPr/>
          <p:nvPr/>
        </p:nvSpPr>
        <p:spPr>
          <a:xfrm>
            <a:off x="6084168" y="6335837"/>
            <a:ext cx="2265236" cy="369332"/>
          </a:xfrm>
          <a:prstGeom prst="rect">
            <a:avLst/>
          </a:prstGeom>
        </p:spPr>
        <p:txBody>
          <a:bodyPr wrap="none">
            <a:spAutoFit/>
          </a:bodyPr>
          <a:lstStyle/>
          <a:p>
            <a:r>
              <a:rPr lang="en-US" b="1" dirty="0" smtClean="0"/>
              <a:t>State and regional aid</a:t>
            </a:r>
            <a:endParaRPr lang="en-US" b="1" dirty="0"/>
          </a:p>
        </p:txBody>
      </p:sp>
    </p:spTree>
    <p:extLst>
      <p:ext uri="{BB962C8B-B14F-4D97-AF65-F5344CB8AC3E}">
        <p14:creationId xmlns:p14="http://schemas.microsoft.com/office/powerpoint/2010/main" val="3884896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dirty="0" smtClean="0"/>
              <a:t>Additional results</a:t>
            </a:r>
            <a:endParaRPr lang="en-US" dirty="0"/>
          </a:p>
        </p:txBody>
      </p:sp>
      <p:sp>
        <p:nvSpPr>
          <p:cNvPr id="3" name="Segnaposto contenuto 2"/>
          <p:cNvSpPr>
            <a:spLocks noGrp="1"/>
          </p:cNvSpPr>
          <p:nvPr>
            <p:ph idx="1"/>
          </p:nvPr>
        </p:nvSpPr>
        <p:spPr/>
        <p:txBody>
          <a:bodyPr/>
          <a:lstStyle/>
          <a:p>
            <a:r>
              <a:rPr lang="en-US" dirty="0" smtClean="0"/>
              <a:t>Conventional sensitive analyses and medium-long patterns;</a:t>
            </a:r>
          </a:p>
          <a:p>
            <a:r>
              <a:rPr lang="en-US" dirty="0" smtClean="0"/>
              <a:t>Impact of non-</a:t>
            </a:r>
            <a:r>
              <a:rPr lang="en-US" dirty="0" err="1" smtClean="0"/>
              <a:t>repayble</a:t>
            </a:r>
            <a:r>
              <a:rPr lang="en-US" dirty="0" smtClean="0"/>
              <a:t> contribution;</a:t>
            </a:r>
          </a:p>
          <a:p>
            <a:endParaRPr lang="en-US" dirty="0" smtClean="0"/>
          </a:p>
          <a:p>
            <a:endParaRPr lang="it-IT" dirty="0" smtClean="0"/>
          </a:p>
          <a:p>
            <a:endParaRPr lang="it-IT" dirty="0"/>
          </a:p>
        </p:txBody>
      </p:sp>
      <p:sp>
        <p:nvSpPr>
          <p:cNvPr id="4" name="Segnaposto numero diapositiva 3"/>
          <p:cNvSpPr>
            <a:spLocks noGrp="1"/>
          </p:cNvSpPr>
          <p:nvPr>
            <p:ph type="sldNum" sz="quarter" idx="12"/>
          </p:nvPr>
        </p:nvSpPr>
        <p:spPr>
          <a:xfrm>
            <a:off x="6553200" y="6356350"/>
            <a:ext cx="2133600" cy="365125"/>
          </a:xfrm>
        </p:spPr>
        <p:txBody>
          <a:bodyPr/>
          <a:lstStyle/>
          <a:p>
            <a:fld id="{E7A41E1B-4F70-4964-A407-84C68BE8251C}" type="slidenum">
              <a:rPr lang="it-IT" smtClean="0"/>
              <a:t>39</a:t>
            </a:fld>
            <a:endParaRPr lang="it-IT"/>
          </a:p>
        </p:txBody>
      </p:sp>
      <p:sp>
        <p:nvSpPr>
          <p:cNvPr id="5" name="Rettangolo 4"/>
          <p:cNvSpPr/>
          <p:nvPr/>
        </p:nvSpPr>
        <p:spPr>
          <a:xfrm>
            <a:off x="6444208" y="6327885"/>
            <a:ext cx="1870064" cy="369332"/>
          </a:xfrm>
          <a:prstGeom prst="rect">
            <a:avLst/>
          </a:prstGeom>
        </p:spPr>
        <p:txBody>
          <a:bodyPr wrap="none">
            <a:spAutoFit/>
          </a:bodyPr>
          <a:lstStyle/>
          <a:p>
            <a:r>
              <a:rPr lang="en-US" b="1" dirty="0" smtClean="0"/>
              <a:t>Additional results</a:t>
            </a:r>
            <a:endParaRPr lang="en-US" b="1" dirty="0"/>
          </a:p>
        </p:txBody>
      </p:sp>
    </p:spTree>
    <p:extLst>
      <p:ext uri="{BB962C8B-B14F-4D97-AF65-F5344CB8AC3E}">
        <p14:creationId xmlns:p14="http://schemas.microsoft.com/office/powerpoint/2010/main" val="316034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a:bodyPr>
          <a:lstStyle/>
          <a:p>
            <a:r>
              <a:rPr lang="en-GB" dirty="0" smtClean="0"/>
              <a:t>At 2016 in the world (</a:t>
            </a:r>
            <a:r>
              <a:rPr lang="en-US" dirty="0" smtClean="0"/>
              <a:t>2018, </a:t>
            </a:r>
            <a:r>
              <a:rPr lang="en-US" dirty="0"/>
              <a:t>Growing the Space Economy: The Downstream Segment as a </a:t>
            </a:r>
            <a:r>
              <a:rPr lang="en-US" dirty="0" smtClean="0"/>
              <a:t>Driver</a:t>
            </a:r>
            <a:r>
              <a:rPr lang="en-GB" dirty="0" smtClean="0"/>
              <a:t>): </a:t>
            </a:r>
          </a:p>
          <a:p>
            <a:pPr lvl="1"/>
            <a:r>
              <a:rPr lang="en-GB" dirty="0" smtClean="0"/>
              <a:t>Upstream 77 </a:t>
            </a:r>
            <a:r>
              <a:rPr lang="en-GB" dirty="0" err="1" smtClean="0"/>
              <a:t>bl</a:t>
            </a:r>
            <a:r>
              <a:rPr lang="en-GB" dirty="0" err="1"/>
              <a:t>n</a:t>
            </a:r>
            <a:r>
              <a:rPr lang="en-GB" dirty="0" smtClean="0"/>
              <a:t> of USD</a:t>
            </a:r>
          </a:p>
          <a:p>
            <a:pPr lvl="1"/>
            <a:r>
              <a:rPr lang="en-GB" dirty="0" smtClean="0"/>
              <a:t>Downstream 177 </a:t>
            </a:r>
            <a:r>
              <a:rPr lang="en-GB" dirty="0" err="1" smtClean="0"/>
              <a:t>bln</a:t>
            </a:r>
            <a:r>
              <a:rPr lang="en-GB" dirty="0" smtClean="0"/>
              <a:t> of USD (</a:t>
            </a:r>
            <a:r>
              <a:rPr lang="en-US" dirty="0" smtClean="0"/>
              <a:t>source:2018</a:t>
            </a:r>
            <a:r>
              <a:rPr lang="en-US" dirty="0"/>
              <a:t>, Growing the Space Economy: The Downstream Segment as a Driver): </a:t>
            </a:r>
            <a:endParaRPr lang="en-GB" dirty="0" smtClean="0"/>
          </a:p>
          <a:p>
            <a:r>
              <a:rPr lang="en-GB" dirty="0" smtClean="0"/>
              <a:t>Following «The space alliance hand book» (2017), the branches EO and </a:t>
            </a:r>
            <a:r>
              <a:rPr lang="en-GB" dirty="0" err="1" smtClean="0"/>
              <a:t>Meteo</a:t>
            </a:r>
            <a:r>
              <a:rPr lang="en-GB" dirty="0" smtClean="0"/>
              <a:t> manufacturing are excepted almost double over the next 10 years.</a:t>
            </a:r>
            <a:endParaRPr lang="en-GB"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4</a:t>
            </a:fld>
            <a:endParaRPr lang="it-IT"/>
          </a:p>
        </p:txBody>
      </p:sp>
      <p:sp>
        <p:nvSpPr>
          <p:cNvPr id="4" name="Titolo 3"/>
          <p:cNvSpPr>
            <a:spLocks noGrp="1"/>
          </p:cNvSpPr>
          <p:nvPr>
            <p:ph type="title"/>
          </p:nvPr>
        </p:nvSpPr>
        <p:spPr/>
        <p:txBody>
          <a:bodyPr>
            <a:normAutofit fontScale="90000"/>
          </a:bodyPr>
          <a:lstStyle/>
          <a:p>
            <a:r>
              <a:rPr lang="it-IT" dirty="0" err="1" smtClean="0"/>
              <a:t>Upstream</a:t>
            </a:r>
            <a:r>
              <a:rPr lang="it-IT" dirty="0" smtClean="0"/>
              <a:t> vs Downstream in a </a:t>
            </a:r>
            <a:r>
              <a:rPr lang="it-IT" dirty="0" err="1" smtClean="0"/>
              <a:t>nutshell</a:t>
            </a:r>
            <a:endParaRPr lang="it-IT" dirty="0"/>
          </a:p>
        </p:txBody>
      </p:sp>
      <p:sp>
        <p:nvSpPr>
          <p:cNvPr id="5" name="Rettangolo 4"/>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4158077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1379791529"/>
              </p:ext>
            </p:extLst>
          </p:nvPr>
        </p:nvGraphicFramePr>
        <p:xfrm>
          <a:off x="1619672" y="3134000"/>
          <a:ext cx="5976664" cy="922128"/>
        </p:xfrm>
        <a:graphic>
          <a:graphicData uri="http://schemas.openxmlformats.org/drawingml/2006/table">
            <a:tbl>
              <a:tblPr firstRow="1" firstCol="1" bandRow="1">
                <a:tableStyleId>{5C22544A-7EE6-4342-B048-85BDC9FD1C3A}</a:tableStyleId>
              </a:tblPr>
              <a:tblGrid>
                <a:gridCol w="1494166">
                  <a:extLst>
                    <a:ext uri="{9D8B030D-6E8A-4147-A177-3AD203B41FA5}">
                      <a16:colId xmlns:a16="http://schemas.microsoft.com/office/drawing/2014/main" val="2108313307"/>
                    </a:ext>
                  </a:extLst>
                </a:gridCol>
                <a:gridCol w="1494166">
                  <a:extLst>
                    <a:ext uri="{9D8B030D-6E8A-4147-A177-3AD203B41FA5}">
                      <a16:colId xmlns:a16="http://schemas.microsoft.com/office/drawing/2014/main" val="2394621515"/>
                    </a:ext>
                  </a:extLst>
                </a:gridCol>
                <a:gridCol w="1494166">
                  <a:extLst>
                    <a:ext uri="{9D8B030D-6E8A-4147-A177-3AD203B41FA5}">
                      <a16:colId xmlns:a16="http://schemas.microsoft.com/office/drawing/2014/main" val="354586784"/>
                    </a:ext>
                  </a:extLst>
                </a:gridCol>
                <a:gridCol w="1494166">
                  <a:extLst>
                    <a:ext uri="{9D8B030D-6E8A-4147-A177-3AD203B41FA5}">
                      <a16:colId xmlns:a16="http://schemas.microsoft.com/office/drawing/2014/main" val="3119794754"/>
                    </a:ext>
                  </a:extLst>
                </a:gridCol>
              </a:tblGrid>
              <a:tr h="230532">
                <a:tc>
                  <a:txBody>
                    <a:bodyPr/>
                    <a:lstStyle/>
                    <a:p>
                      <a:pPr>
                        <a:lnSpc>
                          <a:spcPct val="115000"/>
                        </a:lnSpc>
                      </a:pPr>
                      <a:endParaRPr lang="it-IT"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it-IT" sz="1100" dirty="0" err="1">
                          <a:effectLst/>
                        </a:rPr>
                        <a:t>raw</a:t>
                      </a:r>
                      <a:r>
                        <a:rPr lang="it-IT" sz="1100" dirty="0">
                          <a:effectLst/>
                        </a:rPr>
                        <a:t> </a:t>
                      </a:r>
                      <a:r>
                        <a:rPr lang="it-IT" sz="1100" dirty="0" err="1" smtClean="0">
                          <a:effectLst/>
                        </a:rPr>
                        <a:t>material</a:t>
                      </a:r>
                      <a:r>
                        <a:rPr lang="it-IT" sz="1100" dirty="0" smtClean="0">
                          <a:effectLst/>
                        </a:rPr>
                        <a:t> </a:t>
                      </a:r>
                      <a:r>
                        <a:rPr lang="it-IT" sz="1100" dirty="0" err="1" smtClean="0">
                          <a:effectLst/>
                        </a:rPr>
                        <a:t>cost</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it-IT" sz="1100" dirty="0" smtClean="0">
                          <a:effectLst/>
                        </a:rPr>
                        <a:t>CCPPI  </a:t>
                      </a:r>
                      <a:r>
                        <a:rPr lang="it-IT" sz="1100" dirty="0" err="1" smtClean="0">
                          <a:effectLst/>
                        </a:rPr>
                        <a:t>cost</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it-IT" sz="1100" dirty="0" err="1">
                          <a:effectLst/>
                        </a:rPr>
                        <a:t>residual</a:t>
                      </a:r>
                      <a:r>
                        <a:rPr lang="it-IT" sz="1100" dirty="0">
                          <a:effectLst/>
                        </a:rPr>
                        <a:t> </a:t>
                      </a:r>
                      <a:r>
                        <a:rPr lang="it-IT" sz="1100" dirty="0" err="1" smtClean="0">
                          <a:effectLst/>
                        </a:rPr>
                        <a:t>value</a:t>
                      </a:r>
                      <a:r>
                        <a:rPr lang="it-IT" sz="1100" dirty="0" smtClean="0">
                          <a:effectLst/>
                        </a:rPr>
                        <a:t> of </a:t>
                      </a:r>
                      <a:r>
                        <a:rPr lang="it-IT" sz="1100" dirty="0" err="1" smtClean="0">
                          <a:effectLst/>
                        </a:rPr>
                        <a:t>facility</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5877091"/>
                  </a:ext>
                </a:extLst>
              </a:tr>
              <a:tr h="230532">
                <a:tc>
                  <a:txBody>
                    <a:bodyPr/>
                    <a:lstStyle/>
                    <a:p>
                      <a:pPr algn="l">
                        <a:lnSpc>
                          <a:spcPct val="115000"/>
                        </a:lnSpc>
                        <a:spcAft>
                          <a:spcPts val="0"/>
                        </a:spcAft>
                      </a:pPr>
                      <a:r>
                        <a:rPr lang="it-IT" sz="1100">
                          <a:effectLst/>
                        </a:rPr>
                        <a:t>ROI</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0.282</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0.158</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0.047</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95056219"/>
                  </a:ext>
                </a:extLst>
              </a:tr>
              <a:tr h="230532">
                <a:tc>
                  <a:txBody>
                    <a:bodyPr/>
                    <a:lstStyle/>
                    <a:p>
                      <a:pPr algn="l">
                        <a:lnSpc>
                          <a:spcPct val="115000"/>
                        </a:lnSpc>
                        <a:spcAft>
                          <a:spcPts val="0"/>
                        </a:spcAft>
                      </a:pPr>
                      <a:r>
                        <a:rPr lang="it-IT" sz="1100">
                          <a:effectLst/>
                        </a:rPr>
                        <a:t>Payback</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-25.915</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-10.705</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0.739</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54306438"/>
                  </a:ext>
                </a:extLst>
              </a:tr>
              <a:tr h="230532">
                <a:tc>
                  <a:txBody>
                    <a:bodyPr/>
                    <a:lstStyle/>
                    <a:p>
                      <a:pPr algn="l">
                        <a:lnSpc>
                          <a:spcPct val="115000"/>
                        </a:lnSpc>
                        <a:spcAft>
                          <a:spcPts val="0"/>
                        </a:spcAft>
                      </a:pPr>
                      <a:r>
                        <a:rPr lang="it-IT" sz="1100">
                          <a:effectLst/>
                        </a:rPr>
                        <a:t>IRR</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0.301</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0.154</a:t>
                      </a:r>
                      <a:endParaRPr lang="it-IT"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dirty="0">
                          <a:effectLst/>
                        </a:rPr>
                        <a:t>-</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65105284"/>
                  </a:ext>
                </a:extLst>
              </a:tr>
            </a:tbl>
          </a:graphicData>
        </a:graphic>
      </p:graphicFrame>
      <p:sp>
        <p:nvSpPr>
          <p:cNvPr id="3" name="Segnaposto numero diapositiva 2"/>
          <p:cNvSpPr>
            <a:spLocks noGrp="1"/>
          </p:cNvSpPr>
          <p:nvPr>
            <p:ph type="sldNum" sz="quarter" idx="12"/>
          </p:nvPr>
        </p:nvSpPr>
        <p:spPr/>
        <p:txBody>
          <a:bodyPr/>
          <a:lstStyle/>
          <a:p>
            <a:fld id="{E7A41E1B-4F70-4964-A407-84C68BE8251C}" type="slidenum">
              <a:rPr lang="it-IT" smtClean="0"/>
              <a:t>40</a:t>
            </a:fld>
            <a:endParaRPr lang="it-IT"/>
          </a:p>
        </p:txBody>
      </p:sp>
      <p:sp>
        <p:nvSpPr>
          <p:cNvPr id="4" name="Titolo 3"/>
          <p:cNvSpPr>
            <a:spLocks noGrp="1"/>
          </p:cNvSpPr>
          <p:nvPr>
            <p:ph type="title"/>
          </p:nvPr>
        </p:nvSpPr>
        <p:spPr/>
        <p:txBody>
          <a:bodyPr/>
          <a:lstStyle/>
          <a:p>
            <a:r>
              <a:rPr lang="en-US" dirty="0" smtClean="0"/>
              <a:t>Sensitive </a:t>
            </a:r>
            <a:r>
              <a:rPr lang="en-US" dirty="0"/>
              <a:t>analyses</a:t>
            </a:r>
            <a:endParaRPr lang="it-IT" dirty="0"/>
          </a:p>
        </p:txBody>
      </p:sp>
      <p:sp>
        <p:nvSpPr>
          <p:cNvPr id="6" name="CasellaDiTesto 5"/>
          <p:cNvSpPr txBox="1"/>
          <p:nvPr/>
        </p:nvSpPr>
        <p:spPr>
          <a:xfrm>
            <a:off x="457200" y="2562581"/>
            <a:ext cx="801823" cy="369332"/>
          </a:xfrm>
          <a:prstGeom prst="rect">
            <a:avLst/>
          </a:prstGeom>
          <a:noFill/>
        </p:spPr>
        <p:txBody>
          <a:bodyPr wrap="none" rtlCol="0">
            <a:spAutoFit/>
          </a:bodyPr>
          <a:lstStyle/>
          <a:p>
            <a:r>
              <a:rPr lang="it-IT" b="1" dirty="0" smtClean="0"/>
              <a:t>HP 2.2</a:t>
            </a:r>
            <a:endParaRPr lang="it-IT" b="1" dirty="0"/>
          </a:p>
        </p:txBody>
      </p:sp>
      <p:sp>
        <p:nvSpPr>
          <p:cNvPr id="7" name="CasellaDiTesto 6"/>
          <p:cNvSpPr txBox="1"/>
          <p:nvPr/>
        </p:nvSpPr>
        <p:spPr>
          <a:xfrm>
            <a:off x="1187624" y="2562581"/>
            <a:ext cx="2617704" cy="369332"/>
          </a:xfrm>
          <a:prstGeom prst="rect">
            <a:avLst/>
          </a:prstGeom>
          <a:noFill/>
        </p:spPr>
        <p:txBody>
          <a:bodyPr wrap="none" rtlCol="0">
            <a:spAutoFit/>
          </a:bodyPr>
          <a:lstStyle/>
          <a:p>
            <a:r>
              <a:rPr lang="it-IT" dirty="0" err="1" smtClean="0"/>
              <a:t>Impulse</a:t>
            </a:r>
            <a:r>
              <a:rPr lang="it-IT" dirty="0" err="1"/>
              <a:t>-</a:t>
            </a:r>
            <a:r>
              <a:rPr lang="it-IT" dirty="0" err="1" smtClean="0"/>
              <a:t>response</a:t>
            </a:r>
            <a:r>
              <a:rPr lang="it-IT" dirty="0" smtClean="0"/>
              <a:t> </a:t>
            </a:r>
            <a:r>
              <a:rPr lang="it-IT" dirty="0" err="1" smtClean="0"/>
              <a:t>analysis</a:t>
            </a:r>
            <a:endParaRPr lang="it-IT" dirty="0"/>
          </a:p>
        </p:txBody>
      </p:sp>
      <p:sp>
        <p:nvSpPr>
          <p:cNvPr id="8" name="CasellaDiTesto 7"/>
          <p:cNvSpPr txBox="1"/>
          <p:nvPr/>
        </p:nvSpPr>
        <p:spPr>
          <a:xfrm>
            <a:off x="1259632" y="3419708"/>
            <a:ext cx="288862" cy="369332"/>
          </a:xfrm>
          <a:prstGeom prst="rect">
            <a:avLst/>
          </a:prstGeom>
          <a:noFill/>
        </p:spPr>
        <p:txBody>
          <a:bodyPr wrap="none" rtlCol="0">
            <a:spAutoFit/>
          </a:bodyPr>
          <a:lstStyle/>
          <a:p>
            <a:r>
              <a:rPr lang="it-IT" dirty="0" smtClean="0"/>
              <a:t>y</a:t>
            </a:r>
            <a:endParaRPr lang="it-IT" dirty="0"/>
          </a:p>
        </p:txBody>
      </p:sp>
      <p:sp>
        <p:nvSpPr>
          <p:cNvPr id="9" name="CasellaDiTesto 8"/>
          <p:cNvSpPr txBox="1"/>
          <p:nvPr/>
        </p:nvSpPr>
        <p:spPr>
          <a:xfrm>
            <a:off x="4412956" y="2848290"/>
            <a:ext cx="284052" cy="369332"/>
          </a:xfrm>
          <a:prstGeom prst="rect">
            <a:avLst/>
          </a:prstGeom>
          <a:noFill/>
        </p:spPr>
        <p:txBody>
          <a:bodyPr wrap="none" rtlCol="0">
            <a:spAutoFit/>
          </a:bodyPr>
          <a:lstStyle/>
          <a:p>
            <a:r>
              <a:rPr lang="it-IT" dirty="0"/>
              <a:t>x</a:t>
            </a:r>
          </a:p>
        </p:txBody>
      </p:sp>
      <p:sp>
        <p:nvSpPr>
          <p:cNvPr id="10" name="CasellaDiTesto 9"/>
          <p:cNvSpPr txBox="1"/>
          <p:nvPr/>
        </p:nvSpPr>
        <p:spPr>
          <a:xfrm>
            <a:off x="1196492" y="4797152"/>
            <a:ext cx="6476966" cy="646331"/>
          </a:xfrm>
          <a:prstGeom prst="rect">
            <a:avLst/>
          </a:prstGeom>
          <a:noFill/>
        </p:spPr>
        <p:txBody>
          <a:bodyPr wrap="none" rtlCol="0">
            <a:spAutoFit/>
          </a:bodyPr>
          <a:lstStyle/>
          <a:p>
            <a:r>
              <a:rPr lang="it-IT" dirty="0" err="1" smtClean="0"/>
              <a:t>Mean</a:t>
            </a:r>
            <a:r>
              <a:rPr lang="it-IT" dirty="0" smtClean="0"/>
              <a:t> of </a:t>
            </a:r>
            <a:r>
              <a:rPr lang="it-IT" dirty="0" err="1" smtClean="0"/>
              <a:t>percentual</a:t>
            </a:r>
            <a:r>
              <a:rPr lang="it-IT" dirty="0" smtClean="0"/>
              <a:t> </a:t>
            </a:r>
            <a:r>
              <a:rPr lang="it-IT" dirty="0" err="1" smtClean="0"/>
              <a:t>changes</a:t>
            </a:r>
            <a:r>
              <a:rPr lang="it-IT" dirty="0" smtClean="0"/>
              <a:t> of «y» due to </a:t>
            </a:r>
            <a:r>
              <a:rPr lang="it-IT" dirty="0" err="1" smtClean="0"/>
              <a:t>percentual</a:t>
            </a:r>
            <a:r>
              <a:rPr lang="it-IT" dirty="0" smtClean="0"/>
              <a:t> </a:t>
            </a:r>
            <a:r>
              <a:rPr lang="it-IT" dirty="0" err="1" smtClean="0"/>
              <a:t>changes</a:t>
            </a:r>
            <a:r>
              <a:rPr lang="it-IT" dirty="0" smtClean="0"/>
              <a:t> «x» </a:t>
            </a:r>
          </a:p>
          <a:p>
            <a:r>
              <a:rPr lang="it-IT" dirty="0" smtClean="0"/>
              <a:t>(</a:t>
            </a:r>
            <a:r>
              <a:rPr lang="it-IT" dirty="0" err="1" smtClean="0"/>
              <a:t>ceteris</a:t>
            </a:r>
            <a:r>
              <a:rPr lang="it-IT" dirty="0" smtClean="0"/>
              <a:t> </a:t>
            </a:r>
            <a:r>
              <a:rPr lang="it-IT" dirty="0" err="1" smtClean="0"/>
              <a:t>paribus</a:t>
            </a:r>
            <a:r>
              <a:rPr lang="it-IT" dirty="0" smtClean="0"/>
              <a:t>, </a:t>
            </a:r>
            <a:r>
              <a:rPr lang="it-IT" dirty="0" err="1" smtClean="0"/>
              <a:t>detailed</a:t>
            </a:r>
            <a:r>
              <a:rPr lang="it-IT" dirty="0" smtClean="0"/>
              <a:t> </a:t>
            </a:r>
            <a:r>
              <a:rPr lang="it-IT" dirty="0" err="1" smtClean="0"/>
              <a:t>year</a:t>
            </a:r>
            <a:r>
              <a:rPr lang="it-IT" dirty="0" smtClean="0"/>
              <a:t> </a:t>
            </a:r>
            <a:r>
              <a:rPr lang="it-IT" dirty="0" err="1" smtClean="0"/>
              <a:t>figures</a:t>
            </a:r>
            <a:r>
              <a:rPr lang="it-IT" dirty="0" smtClean="0"/>
              <a:t> in the report) </a:t>
            </a:r>
            <a:endParaRPr lang="it-IT" dirty="0"/>
          </a:p>
        </p:txBody>
      </p:sp>
      <p:sp>
        <p:nvSpPr>
          <p:cNvPr id="11" name="Rettangolo 10"/>
          <p:cNvSpPr/>
          <p:nvPr/>
        </p:nvSpPr>
        <p:spPr>
          <a:xfrm>
            <a:off x="6444208" y="6327885"/>
            <a:ext cx="1870064" cy="369332"/>
          </a:xfrm>
          <a:prstGeom prst="rect">
            <a:avLst/>
          </a:prstGeom>
        </p:spPr>
        <p:txBody>
          <a:bodyPr wrap="none">
            <a:spAutoFit/>
          </a:bodyPr>
          <a:lstStyle/>
          <a:p>
            <a:r>
              <a:rPr lang="en-US" b="1" dirty="0" smtClean="0"/>
              <a:t>Additional results</a:t>
            </a:r>
            <a:endParaRPr lang="en-US" b="1" dirty="0"/>
          </a:p>
        </p:txBody>
      </p:sp>
    </p:spTree>
    <p:extLst>
      <p:ext uri="{BB962C8B-B14F-4D97-AF65-F5344CB8AC3E}">
        <p14:creationId xmlns:p14="http://schemas.microsoft.com/office/powerpoint/2010/main" val="732289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fontScale="90000"/>
          </a:bodyPr>
          <a:lstStyle/>
          <a:p>
            <a:r>
              <a:rPr lang="en-US" dirty="0" smtClean="0"/>
              <a:t>Hard aid: the impact on performance </a:t>
            </a:r>
            <a:endParaRPr lang="en-US" dirty="0"/>
          </a:p>
        </p:txBody>
      </p:sp>
      <p:sp>
        <p:nvSpPr>
          <p:cNvPr id="3" name="Segnaposto contenuto 2"/>
          <p:cNvSpPr>
            <a:spLocks noGrp="1"/>
          </p:cNvSpPr>
          <p:nvPr>
            <p:ph idx="1"/>
          </p:nvPr>
        </p:nvSpPr>
        <p:spPr>
          <a:xfrm>
            <a:off x="385192" y="1639341"/>
            <a:ext cx="8229600" cy="4525963"/>
          </a:xfrm>
        </p:spPr>
        <p:txBody>
          <a:bodyPr/>
          <a:lstStyle/>
          <a:p>
            <a:r>
              <a:rPr lang="en-GB" dirty="0" smtClean="0"/>
              <a:t>The impact on performance of hard state aid in case of “non-repayable contributions”;</a:t>
            </a:r>
          </a:p>
          <a:p>
            <a:pPr lvl="1"/>
            <a:r>
              <a:rPr lang="en-GB" dirty="0" smtClean="0"/>
              <a:t>Impact on ROI;</a:t>
            </a:r>
          </a:p>
          <a:p>
            <a:pPr lvl="1"/>
            <a:r>
              <a:rPr lang="en-GB" dirty="0" smtClean="0"/>
              <a:t>Impact on payback period;</a:t>
            </a:r>
          </a:p>
          <a:p>
            <a:endParaRPr lang="it-IT" dirty="0"/>
          </a:p>
        </p:txBody>
      </p:sp>
      <p:sp>
        <p:nvSpPr>
          <p:cNvPr id="4" name="Freccia in giù 3"/>
          <p:cNvSpPr/>
          <p:nvPr/>
        </p:nvSpPr>
        <p:spPr>
          <a:xfrm>
            <a:off x="4247964" y="4159210"/>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rot="6597304">
            <a:off x="6449244" y="4545123"/>
            <a:ext cx="576064" cy="360040"/>
          </a:xfrm>
          <a:prstGeom prst="rightArrow">
            <a:avLst/>
          </a:prstGeom>
          <a:no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923928" y="6525344"/>
            <a:ext cx="184731" cy="369332"/>
          </a:xfrm>
          <a:prstGeom prst="rect">
            <a:avLst/>
          </a:prstGeom>
          <a:noFill/>
        </p:spPr>
        <p:txBody>
          <a:bodyPr wrap="none" rtlCol="0">
            <a:spAutoFit/>
          </a:bodyPr>
          <a:lstStyle/>
          <a:p>
            <a:endParaRPr lang="it-IT" dirty="0"/>
          </a:p>
        </p:txBody>
      </p:sp>
      <p:sp>
        <p:nvSpPr>
          <p:cNvPr id="8" name="CasellaDiTesto 7"/>
          <p:cNvSpPr txBox="1"/>
          <p:nvPr/>
        </p:nvSpPr>
        <p:spPr>
          <a:xfrm>
            <a:off x="611560" y="4045912"/>
            <a:ext cx="2448272" cy="369332"/>
          </a:xfrm>
          <a:prstGeom prst="rect">
            <a:avLst/>
          </a:prstGeom>
          <a:noFill/>
        </p:spPr>
        <p:txBody>
          <a:bodyPr wrap="square" rtlCol="0">
            <a:spAutoFit/>
          </a:bodyPr>
          <a:lstStyle/>
          <a:p>
            <a:r>
              <a:rPr lang="en-US" dirty="0" smtClean="0"/>
              <a:t>For a later discussion!!!</a:t>
            </a:r>
            <a:endParaRPr lang="en-US" dirty="0"/>
          </a:p>
        </p:txBody>
      </p:sp>
      <mc:AlternateContent xmlns:mc="http://schemas.openxmlformats.org/markup-compatibility/2006" xmlns:a14="http://schemas.microsoft.com/office/drawing/2010/main">
        <mc:Choice Requires="a14">
          <p:sp>
            <p:nvSpPr>
              <p:cNvPr id="9" name="CasellaDiTesto 8"/>
              <p:cNvSpPr txBox="1"/>
              <p:nvPr/>
            </p:nvSpPr>
            <p:spPr>
              <a:xfrm>
                <a:off x="591392" y="4817347"/>
                <a:ext cx="7961218" cy="1569660"/>
              </a:xfrm>
              <a:prstGeom prst="rect">
                <a:avLst/>
              </a:prstGeom>
              <a:noFill/>
            </p:spPr>
            <p:txBody>
              <a:bodyPr wrap="none" rtlCol="0">
                <a:spAutoFit/>
              </a:bodyPr>
              <a:lstStyle/>
              <a:p>
                <a:pPr algn="ctr"/>
                <a14:m>
                  <m:oMath xmlns:m="http://schemas.openxmlformats.org/officeDocument/2006/math">
                    <m:r>
                      <a:rPr lang="it-IT" sz="2400" b="1" i="1" smtClean="0">
                        <a:latin typeface="Cambria Math"/>
                        <a:ea typeface="Cambria Math"/>
                      </a:rPr>
                      <m:t>∆</m:t>
                    </m:r>
                  </m:oMath>
                </a14:m>
                <a:r>
                  <a:rPr lang="en-US" sz="2400" b="1" dirty="0" smtClean="0"/>
                  <a:t>ROI=0.1*(SNR)</a:t>
                </a:r>
              </a:p>
              <a:p>
                <a:pPr algn="ctr"/>
                <a14:m>
                  <m:oMath xmlns:m="http://schemas.openxmlformats.org/officeDocument/2006/math">
                    <m:r>
                      <a:rPr lang="en-US" sz="2400" b="1" i="1">
                        <a:latin typeface="Cambria Math"/>
                        <a:ea typeface="Cambria Math"/>
                      </a:rPr>
                      <m:t>∆</m:t>
                    </m:r>
                    <m:r>
                      <a:rPr lang="en-US" sz="2400" b="1" i="0" smtClean="0">
                        <a:latin typeface="Cambria Math"/>
                        <a:ea typeface="Cambria Math"/>
                      </a:rPr>
                      <m:t>𝐩𝐚𝐲𝐛𝐚𝐜𝐤𝐩𝐞𝐫𝐢𝐨𝐝</m:t>
                    </m:r>
                  </m:oMath>
                </a14:m>
                <a:r>
                  <a:rPr lang="en-US" sz="2400" b="1" dirty="0" smtClean="0"/>
                  <a:t>= - 0.6*( SNR</a:t>
                </a:r>
                <a:r>
                  <a:rPr lang="it-IT" sz="2400" b="1" dirty="0" smtClean="0"/>
                  <a:t>)</a:t>
                </a:r>
              </a:p>
              <a:p>
                <a:pPr algn="ctr"/>
                <a:r>
                  <a:rPr lang="it-IT" sz="2400" b="1" dirty="0" err="1" smtClean="0"/>
                  <a:t>Where</a:t>
                </a:r>
                <a:r>
                  <a:rPr lang="it-IT" sz="2400" b="1" dirty="0" smtClean="0"/>
                  <a:t>:</a:t>
                </a:r>
              </a:p>
              <a:p>
                <a:pPr algn="ctr"/>
                <a:r>
                  <a:rPr lang="it-IT" sz="2400" b="1" dirty="0" smtClean="0"/>
                  <a:t>SNR: ratio of non-</a:t>
                </a:r>
                <a:r>
                  <a:rPr lang="it-IT" sz="2400" b="1" dirty="0" err="1" smtClean="0"/>
                  <a:t>repayable</a:t>
                </a:r>
                <a:r>
                  <a:rPr lang="it-IT" sz="2400" b="1" dirty="0" smtClean="0"/>
                  <a:t> </a:t>
                </a:r>
                <a:r>
                  <a:rPr lang="it-IT" sz="2400" b="1" dirty="0" err="1" smtClean="0"/>
                  <a:t>contribution</a:t>
                </a:r>
                <a:r>
                  <a:rPr lang="it-IT" sz="2400" b="1" dirty="0" smtClean="0"/>
                  <a:t> to </a:t>
                </a:r>
                <a:r>
                  <a:rPr lang="it-IT" sz="2400" b="1" dirty="0" err="1" smtClean="0"/>
                  <a:t>total</a:t>
                </a:r>
                <a:r>
                  <a:rPr lang="it-IT" sz="2400" b="1" dirty="0" smtClean="0"/>
                  <a:t> </a:t>
                </a:r>
                <a:r>
                  <a:rPr lang="it-IT" sz="2400" b="1" dirty="0" err="1" smtClean="0"/>
                  <a:t>investement</a:t>
                </a:r>
                <a:endParaRPr lang="it-IT" sz="2400" b="1"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591392" y="4817347"/>
                <a:ext cx="7961218" cy="1569660"/>
              </a:xfrm>
              <a:prstGeom prst="rect">
                <a:avLst/>
              </a:prstGeom>
              <a:blipFill>
                <a:blip r:embed="rId2"/>
                <a:stretch>
                  <a:fillRect l="-1072" t="-3101" r="-1149" b="-7752"/>
                </a:stretch>
              </a:blipFill>
            </p:spPr>
            <p:txBody>
              <a:bodyPr/>
              <a:lstStyle/>
              <a:p>
                <a:r>
                  <a:rPr lang="it-IT">
                    <a:noFill/>
                  </a:rPr>
                  <a:t> </a:t>
                </a:r>
              </a:p>
            </p:txBody>
          </p:sp>
        </mc:Fallback>
      </mc:AlternateContent>
      <p:sp>
        <p:nvSpPr>
          <p:cNvPr id="11" name="Freccia a destra 10"/>
          <p:cNvSpPr/>
          <p:nvPr/>
        </p:nvSpPr>
        <p:spPr>
          <a:xfrm rot="3402362">
            <a:off x="2880847" y="4528082"/>
            <a:ext cx="502953" cy="360040"/>
          </a:xfrm>
          <a:prstGeom prst="rightArrow">
            <a:avLst/>
          </a:prstGeom>
          <a:no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156176" y="3974544"/>
            <a:ext cx="1569148" cy="369332"/>
          </a:xfrm>
          <a:prstGeom prst="rect">
            <a:avLst/>
          </a:prstGeom>
          <a:noFill/>
        </p:spPr>
        <p:txBody>
          <a:bodyPr wrap="none" rtlCol="0">
            <a:spAutoFit/>
          </a:bodyPr>
          <a:lstStyle/>
          <a:p>
            <a:r>
              <a:rPr lang="it-IT" i="1" dirty="0" err="1" smtClean="0"/>
              <a:t>Ceteris</a:t>
            </a:r>
            <a:r>
              <a:rPr lang="it-IT" i="1" dirty="0" smtClean="0"/>
              <a:t> </a:t>
            </a:r>
            <a:r>
              <a:rPr lang="it-IT" i="1" dirty="0" err="1"/>
              <a:t>paribus</a:t>
            </a:r>
            <a:endParaRPr lang="it-IT" i="1" dirty="0"/>
          </a:p>
        </p:txBody>
      </p:sp>
      <p:sp>
        <p:nvSpPr>
          <p:cNvPr id="10" name="Segnaposto numero diapositiva 9"/>
          <p:cNvSpPr>
            <a:spLocks noGrp="1"/>
          </p:cNvSpPr>
          <p:nvPr>
            <p:ph type="sldNum" sz="quarter" idx="12"/>
          </p:nvPr>
        </p:nvSpPr>
        <p:spPr>
          <a:xfrm>
            <a:off x="6553200" y="6356350"/>
            <a:ext cx="2133600" cy="365125"/>
          </a:xfrm>
        </p:spPr>
        <p:txBody>
          <a:bodyPr/>
          <a:lstStyle/>
          <a:p>
            <a:fld id="{E7A41E1B-4F70-4964-A407-84C68BE8251C}" type="slidenum">
              <a:rPr lang="it-IT" smtClean="0"/>
              <a:t>41</a:t>
            </a:fld>
            <a:endParaRPr lang="it-IT" dirty="0"/>
          </a:p>
        </p:txBody>
      </p:sp>
      <p:sp>
        <p:nvSpPr>
          <p:cNvPr id="13" name="Rettangolo 12"/>
          <p:cNvSpPr/>
          <p:nvPr/>
        </p:nvSpPr>
        <p:spPr>
          <a:xfrm>
            <a:off x="6444208" y="6327885"/>
            <a:ext cx="1870064" cy="369332"/>
          </a:xfrm>
          <a:prstGeom prst="rect">
            <a:avLst/>
          </a:prstGeom>
        </p:spPr>
        <p:txBody>
          <a:bodyPr wrap="none">
            <a:spAutoFit/>
          </a:bodyPr>
          <a:lstStyle/>
          <a:p>
            <a:r>
              <a:rPr lang="en-US" b="1" dirty="0" smtClean="0"/>
              <a:t>Additional results</a:t>
            </a:r>
            <a:endParaRPr lang="en-US" b="1" dirty="0"/>
          </a:p>
        </p:txBody>
      </p:sp>
    </p:spTree>
    <p:extLst>
      <p:ext uri="{BB962C8B-B14F-4D97-AF65-F5344CB8AC3E}">
        <p14:creationId xmlns:p14="http://schemas.microsoft.com/office/powerpoint/2010/main" val="3920637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en-US" dirty="0">
                <a:solidFill>
                  <a:srgbClr val="FF0000"/>
                </a:solidFill>
              </a:rPr>
              <a:t>Low probability shocks, </a:t>
            </a:r>
            <a:r>
              <a:rPr lang="en-US" dirty="0" smtClean="0">
                <a:solidFill>
                  <a:srgbClr val="FF0000"/>
                </a:solidFill>
              </a:rPr>
              <a:t>like international bad news or something like to </a:t>
            </a:r>
            <a:r>
              <a:rPr lang="en-US" dirty="0">
                <a:solidFill>
                  <a:srgbClr val="FF0000"/>
                </a:solidFill>
              </a:rPr>
              <a:t>a sort of “</a:t>
            </a:r>
            <a:r>
              <a:rPr lang="en-US" dirty="0" err="1">
                <a:solidFill>
                  <a:srgbClr val="FF0000"/>
                </a:solidFill>
              </a:rPr>
              <a:t>italexit</a:t>
            </a:r>
            <a:r>
              <a:rPr lang="en-US" dirty="0">
                <a:solidFill>
                  <a:srgbClr val="FF0000"/>
                </a:solidFill>
              </a:rPr>
              <a:t>” scenario</a:t>
            </a:r>
            <a:r>
              <a:rPr lang="en-US" dirty="0" smtClean="0">
                <a:solidFill>
                  <a:srgbClr val="FF0000"/>
                </a:solidFill>
              </a:rPr>
              <a:t>;</a:t>
            </a:r>
          </a:p>
          <a:p>
            <a:r>
              <a:rPr lang="en-US" dirty="0">
                <a:solidFill>
                  <a:srgbClr val="FF0000"/>
                </a:solidFill>
              </a:rPr>
              <a:t>H</a:t>
            </a:r>
            <a:r>
              <a:rPr lang="en-US" dirty="0" smtClean="0">
                <a:solidFill>
                  <a:srgbClr val="FF0000"/>
                </a:solidFill>
              </a:rPr>
              <a:t>ow </a:t>
            </a:r>
            <a:r>
              <a:rPr lang="en-US" dirty="0">
                <a:solidFill>
                  <a:srgbClr val="FF0000"/>
                </a:solidFill>
              </a:rPr>
              <a:t>to get contribution, interest subsidy, tax benefits, etc</a:t>
            </a:r>
            <a:r>
              <a:rPr lang="en-US" dirty="0" smtClean="0">
                <a:solidFill>
                  <a:srgbClr val="FF0000"/>
                </a:solidFill>
              </a:rPr>
              <a:t>. (fill Thales </a:t>
            </a:r>
            <a:r>
              <a:rPr lang="en-US" dirty="0" err="1" smtClean="0">
                <a:solidFill>
                  <a:srgbClr val="FF0000"/>
                </a:solidFill>
              </a:rPr>
              <a:t>Alenia</a:t>
            </a:r>
            <a:r>
              <a:rPr lang="en-US" dirty="0" smtClean="0">
                <a:solidFill>
                  <a:srgbClr val="FF0000"/>
                </a:solidFill>
              </a:rPr>
              <a:t> request for state and region aids)</a:t>
            </a:r>
            <a:endParaRPr lang="en-US" dirty="0">
              <a:solidFill>
                <a:srgbClr val="FF0000"/>
              </a:solidFill>
            </a:endParaRPr>
          </a:p>
          <a:p>
            <a:pPr marL="0" indent="0">
              <a:buNone/>
            </a:pP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42</a:t>
            </a:fld>
            <a:endParaRPr lang="it-IT"/>
          </a:p>
        </p:txBody>
      </p:sp>
      <p:sp>
        <p:nvSpPr>
          <p:cNvPr id="4" name="Titolo 3"/>
          <p:cNvSpPr>
            <a:spLocks noGrp="1"/>
          </p:cNvSpPr>
          <p:nvPr>
            <p:ph type="title"/>
          </p:nvPr>
        </p:nvSpPr>
        <p:spPr/>
        <p:txBody>
          <a:bodyPr>
            <a:normAutofit fontScale="90000"/>
          </a:bodyPr>
          <a:lstStyle/>
          <a:p>
            <a:r>
              <a:rPr lang="en-US" dirty="0" smtClean="0"/>
              <a:t>Overview </a:t>
            </a:r>
            <a:r>
              <a:rPr lang="en-US" dirty="0"/>
              <a:t>for next operational steps to develop</a:t>
            </a:r>
          </a:p>
        </p:txBody>
      </p:sp>
      <p:sp>
        <p:nvSpPr>
          <p:cNvPr id="5" name="Rettangolo 4"/>
          <p:cNvSpPr/>
          <p:nvPr/>
        </p:nvSpPr>
        <p:spPr>
          <a:xfrm>
            <a:off x="6444208" y="6327885"/>
            <a:ext cx="1182824" cy="369332"/>
          </a:xfrm>
          <a:prstGeom prst="rect">
            <a:avLst/>
          </a:prstGeom>
        </p:spPr>
        <p:txBody>
          <a:bodyPr wrap="none">
            <a:spAutoFit/>
          </a:bodyPr>
          <a:lstStyle/>
          <a:p>
            <a:r>
              <a:rPr lang="en-US" b="1" dirty="0" smtClean="0"/>
              <a:t>Next steps</a:t>
            </a:r>
          </a:p>
        </p:txBody>
      </p:sp>
    </p:spTree>
    <p:extLst>
      <p:ext uri="{BB962C8B-B14F-4D97-AF65-F5344CB8AC3E}">
        <p14:creationId xmlns:p14="http://schemas.microsoft.com/office/powerpoint/2010/main" val="1048597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Upstream</a:t>
            </a:r>
            <a:r>
              <a:rPr lang="it-IT" dirty="0" smtClean="0"/>
              <a:t> vs downstream: </a:t>
            </a:r>
            <a:r>
              <a:rPr lang="it-IT" dirty="0" err="1" smtClean="0"/>
              <a:t>push</a:t>
            </a:r>
            <a:r>
              <a:rPr lang="it-IT" dirty="0" smtClean="0"/>
              <a:t> or pull</a:t>
            </a:r>
            <a:endParaRPr lang="it-IT" dirty="0"/>
          </a:p>
        </p:txBody>
      </p:sp>
      <p:sp>
        <p:nvSpPr>
          <p:cNvPr id="4" name="CasellaDiTesto 3"/>
          <p:cNvSpPr txBox="1"/>
          <p:nvPr/>
        </p:nvSpPr>
        <p:spPr>
          <a:xfrm>
            <a:off x="1043608" y="3501008"/>
            <a:ext cx="1872208" cy="369332"/>
          </a:xfrm>
          <a:prstGeom prst="rect">
            <a:avLst/>
          </a:prstGeom>
          <a:noFill/>
          <a:ln w="25400">
            <a:solidFill>
              <a:schemeClr val="tx1"/>
            </a:solidFill>
            <a:prstDash val="solid"/>
          </a:ln>
        </p:spPr>
        <p:txBody>
          <a:bodyPr wrap="square" rtlCol="0">
            <a:spAutoFit/>
          </a:bodyPr>
          <a:lstStyle/>
          <a:p>
            <a:r>
              <a:rPr lang="it-IT" dirty="0" err="1" smtClean="0"/>
              <a:t>Upstream</a:t>
            </a:r>
            <a:endParaRPr lang="it-IT" dirty="0"/>
          </a:p>
        </p:txBody>
      </p:sp>
      <p:sp>
        <p:nvSpPr>
          <p:cNvPr id="5" name="CasellaDiTesto 4"/>
          <p:cNvSpPr txBox="1"/>
          <p:nvPr/>
        </p:nvSpPr>
        <p:spPr>
          <a:xfrm>
            <a:off x="5580112" y="3501008"/>
            <a:ext cx="1872208" cy="369332"/>
          </a:xfrm>
          <a:prstGeom prst="rect">
            <a:avLst/>
          </a:prstGeom>
          <a:noFill/>
          <a:ln w="25400">
            <a:solidFill>
              <a:schemeClr val="tx1"/>
            </a:solidFill>
            <a:prstDash val="solid"/>
          </a:ln>
        </p:spPr>
        <p:txBody>
          <a:bodyPr wrap="square" rtlCol="0">
            <a:spAutoFit/>
          </a:bodyPr>
          <a:lstStyle/>
          <a:p>
            <a:r>
              <a:rPr lang="it-IT" dirty="0" smtClean="0"/>
              <a:t>Downstream</a:t>
            </a:r>
            <a:endParaRPr lang="it-IT" dirty="0"/>
          </a:p>
        </p:txBody>
      </p:sp>
      <p:sp>
        <p:nvSpPr>
          <p:cNvPr id="6" name="CasellaDiTesto 5"/>
          <p:cNvSpPr txBox="1"/>
          <p:nvPr/>
        </p:nvSpPr>
        <p:spPr>
          <a:xfrm>
            <a:off x="3346082" y="2276872"/>
            <a:ext cx="1872208" cy="369332"/>
          </a:xfrm>
          <a:prstGeom prst="rect">
            <a:avLst/>
          </a:prstGeom>
          <a:noFill/>
          <a:ln w="25400">
            <a:solidFill>
              <a:schemeClr val="tx1"/>
            </a:solidFill>
            <a:prstDash val="sysDot"/>
          </a:ln>
        </p:spPr>
        <p:txBody>
          <a:bodyPr wrap="square" rtlCol="0">
            <a:spAutoFit/>
          </a:bodyPr>
          <a:lstStyle/>
          <a:p>
            <a:pPr algn="ctr"/>
            <a:r>
              <a:rPr lang="it-IT" dirty="0" err="1" smtClean="0"/>
              <a:t>Innovation</a:t>
            </a:r>
            <a:endParaRPr lang="it-IT" dirty="0"/>
          </a:p>
        </p:txBody>
      </p:sp>
      <p:cxnSp>
        <p:nvCxnSpPr>
          <p:cNvPr id="12" name="Connettore 7 11"/>
          <p:cNvCxnSpPr>
            <a:endCxn id="5" idx="0"/>
          </p:cNvCxnSpPr>
          <p:nvPr/>
        </p:nvCxnSpPr>
        <p:spPr>
          <a:xfrm>
            <a:off x="5436096" y="2646204"/>
            <a:ext cx="1080120" cy="854804"/>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Connettore 7 12"/>
          <p:cNvCxnSpPr>
            <a:endCxn id="4" idx="0"/>
          </p:cNvCxnSpPr>
          <p:nvPr/>
        </p:nvCxnSpPr>
        <p:spPr>
          <a:xfrm rot="10800000" flipV="1">
            <a:off x="1979712" y="2636756"/>
            <a:ext cx="1080120" cy="864251"/>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1763688" y="5373216"/>
            <a:ext cx="4562467" cy="369332"/>
          </a:xfrm>
          <a:prstGeom prst="rect">
            <a:avLst/>
          </a:prstGeom>
          <a:noFill/>
        </p:spPr>
        <p:txBody>
          <a:bodyPr wrap="none" rtlCol="0">
            <a:spAutoFit/>
          </a:bodyPr>
          <a:lstStyle/>
          <a:p>
            <a:r>
              <a:rPr lang="it-IT" dirty="0" smtClean="0"/>
              <a:t>Down-</a:t>
            </a:r>
            <a:r>
              <a:rPr lang="it-IT" dirty="0" err="1" smtClean="0"/>
              <a:t>stream</a:t>
            </a:r>
            <a:r>
              <a:rPr lang="it-IT" dirty="0" smtClean="0"/>
              <a:t>: </a:t>
            </a:r>
            <a:r>
              <a:rPr lang="it-IT" dirty="0" err="1" smtClean="0"/>
              <a:t>technology</a:t>
            </a:r>
            <a:r>
              <a:rPr lang="it-IT" dirty="0" smtClean="0"/>
              <a:t>  pull or Market pull?</a:t>
            </a:r>
            <a:endParaRPr lang="it-IT" dirty="0"/>
          </a:p>
        </p:txBody>
      </p:sp>
      <p:sp>
        <p:nvSpPr>
          <p:cNvPr id="22" name="CasellaDiTesto 21"/>
          <p:cNvSpPr txBox="1"/>
          <p:nvPr/>
        </p:nvSpPr>
        <p:spPr>
          <a:xfrm>
            <a:off x="5652120" y="4653136"/>
            <a:ext cx="1872208" cy="369332"/>
          </a:xfrm>
          <a:prstGeom prst="rect">
            <a:avLst/>
          </a:prstGeom>
          <a:noFill/>
          <a:ln w="25400">
            <a:solidFill>
              <a:schemeClr val="tx1"/>
            </a:solidFill>
            <a:prstDash val="solid"/>
          </a:ln>
        </p:spPr>
        <p:txBody>
          <a:bodyPr wrap="square" rtlCol="0">
            <a:spAutoFit/>
          </a:bodyPr>
          <a:lstStyle/>
          <a:p>
            <a:pPr algn="ctr"/>
            <a:r>
              <a:rPr lang="it-IT" dirty="0" smtClean="0"/>
              <a:t>Market</a:t>
            </a:r>
            <a:endParaRPr lang="it-IT" dirty="0"/>
          </a:p>
        </p:txBody>
      </p:sp>
      <p:cxnSp>
        <p:nvCxnSpPr>
          <p:cNvPr id="24" name="Connettore 2 23"/>
          <p:cNvCxnSpPr/>
          <p:nvPr/>
        </p:nvCxnSpPr>
        <p:spPr>
          <a:xfrm>
            <a:off x="6588224" y="4005064"/>
            <a:ext cx="0"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V="1">
            <a:off x="6364422" y="4005064"/>
            <a:ext cx="0"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cxnSp>
        <p:nvCxnSpPr>
          <p:cNvPr id="7" name="Connettore 2 6"/>
          <p:cNvCxnSpPr/>
          <p:nvPr/>
        </p:nvCxnSpPr>
        <p:spPr>
          <a:xfrm>
            <a:off x="3131840" y="3501008"/>
            <a:ext cx="2304256" cy="0"/>
          </a:xfrm>
          <a:prstGeom prst="straightConnector1">
            <a:avLst/>
          </a:prstGeom>
          <a:ln w="793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flipV="1">
            <a:off x="3113686" y="3870340"/>
            <a:ext cx="2268556" cy="4111"/>
          </a:xfrm>
          <a:prstGeom prst="straightConnector1">
            <a:avLst/>
          </a:prstGeom>
          <a:ln w="34925">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351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Bryce</a:t>
            </a:r>
            <a:r>
              <a:rPr lang="it-IT" dirty="0"/>
              <a:t> </a:t>
            </a:r>
            <a:r>
              <a:rPr lang="it-IT" dirty="0" smtClean="0"/>
              <a:t>world </a:t>
            </a:r>
            <a:r>
              <a:rPr lang="it-IT" dirty="0" err="1" smtClean="0"/>
              <a:t>overview</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7995585" cy="29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553200" y="6308725"/>
            <a:ext cx="1813125"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1880267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209668230"/>
              </p:ext>
            </p:extLst>
          </p:nvPr>
        </p:nvGraphicFramePr>
        <p:xfrm>
          <a:off x="642728" y="1434022"/>
          <a:ext cx="7817704" cy="4371241"/>
        </p:xfrm>
        <a:graphic>
          <a:graphicData uri="http://schemas.openxmlformats.org/drawingml/2006/table">
            <a:tbl>
              <a:tblPr>
                <a:tableStyleId>{5C22544A-7EE6-4342-B048-85BDC9FD1C3A}</a:tableStyleId>
              </a:tblPr>
              <a:tblGrid>
                <a:gridCol w="1679733">
                  <a:extLst>
                    <a:ext uri="{9D8B030D-6E8A-4147-A177-3AD203B41FA5}">
                      <a16:colId xmlns:a16="http://schemas.microsoft.com/office/drawing/2014/main" val="2926179140"/>
                    </a:ext>
                  </a:extLst>
                </a:gridCol>
                <a:gridCol w="1262957">
                  <a:extLst>
                    <a:ext uri="{9D8B030D-6E8A-4147-A177-3AD203B41FA5}">
                      <a16:colId xmlns:a16="http://schemas.microsoft.com/office/drawing/2014/main" val="1968728662"/>
                    </a:ext>
                  </a:extLst>
                </a:gridCol>
                <a:gridCol w="4875014">
                  <a:extLst>
                    <a:ext uri="{9D8B030D-6E8A-4147-A177-3AD203B41FA5}">
                      <a16:colId xmlns:a16="http://schemas.microsoft.com/office/drawing/2014/main" val="1427877976"/>
                    </a:ext>
                  </a:extLst>
                </a:gridCol>
              </a:tblGrid>
              <a:tr h="219698">
                <a:tc>
                  <a:txBody>
                    <a:bodyPr/>
                    <a:lstStyle/>
                    <a:p>
                      <a:pPr algn="l" fontAlgn="ctr"/>
                      <a:r>
                        <a:rPr lang="it-IT" sz="1200" b="1" u="none" strike="noStrike" dirty="0" err="1">
                          <a:effectLst/>
                        </a:rPr>
                        <a:t>Cycles</a:t>
                      </a:r>
                      <a:endParaRPr lang="it-IT" sz="1200" b="1" i="0" u="none" strike="noStrike" dirty="0">
                        <a:solidFill>
                          <a:srgbClr val="333333"/>
                        </a:solidFill>
                        <a:effectLst/>
                        <a:latin typeface="Arial" panose="020B0604020202020204" pitchFamily="34" charset="0"/>
                      </a:endParaRPr>
                    </a:p>
                  </a:txBody>
                  <a:tcPr marL="6348" marR="6348" marT="6348" marB="0" anchor="ctr"/>
                </a:tc>
                <a:tc>
                  <a:txBody>
                    <a:bodyPr/>
                    <a:lstStyle/>
                    <a:p>
                      <a:pPr algn="l" fontAlgn="ctr"/>
                      <a:r>
                        <a:rPr lang="it-IT" sz="1200" b="1" u="none" strike="noStrike">
                          <a:effectLst/>
                        </a:rPr>
                        <a:t>Dates</a:t>
                      </a:r>
                      <a:endParaRPr lang="it-IT" sz="1200" b="1"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it-IT" sz="1200" b="1" u="none" strike="noStrike" dirty="0" err="1">
                          <a:effectLst/>
                        </a:rPr>
                        <a:t>Description</a:t>
                      </a:r>
                      <a:endParaRPr lang="it-IT" sz="1200" b="1" i="0" u="none" strike="noStrike" dirty="0">
                        <a:solidFill>
                          <a:srgbClr val="333333"/>
                        </a:solidFill>
                        <a:effectLst/>
                        <a:latin typeface="Arial" panose="020B0604020202020204" pitchFamily="34" charset="0"/>
                      </a:endParaRPr>
                    </a:p>
                  </a:txBody>
                  <a:tcPr marL="6348" marR="6348" marT="6348" marB="0" anchor="ctr"/>
                </a:tc>
                <a:extLst>
                  <a:ext uri="{0D108BD9-81ED-4DB2-BD59-A6C34878D82A}">
                    <a16:rowId xmlns:a16="http://schemas.microsoft.com/office/drawing/2014/main" val="4154237297"/>
                  </a:ext>
                </a:extLst>
              </a:tr>
              <a:tr h="227274">
                <a:tc>
                  <a:txBody>
                    <a:bodyPr/>
                    <a:lstStyle/>
                    <a:p>
                      <a:pPr algn="l" fontAlgn="ctr"/>
                      <a:r>
                        <a:rPr lang="it-IT" sz="1200" u="none" strike="noStrike">
                          <a:effectLst/>
                        </a:rPr>
                        <a:t>Pre-space age “-1”</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it-IT" sz="1200" u="none" strike="noStrike">
                          <a:effectLst/>
                        </a:rPr>
                        <a:t>1926-1942</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en-US" sz="1200" u="none" strike="noStrike">
                          <a:effectLst/>
                        </a:rPr>
                        <a:t>First rockets (from Goddard to the V2)</a:t>
                      </a:r>
                      <a:endParaRPr lang="en-US" sz="1200" b="0" i="0" u="none" strike="noStrike">
                        <a:solidFill>
                          <a:srgbClr val="333333"/>
                        </a:solidFill>
                        <a:effectLst/>
                        <a:latin typeface="Arial" panose="020B0604020202020204" pitchFamily="34" charset="0"/>
                      </a:endParaRPr>
                    </a:p>
                  </a:txBody>
                  <a:tcPr marL="6348" marR="6348" marT="6348" marB="0" anchor="ctr"/>
                </a:tc>
                <a:extLst>
                  <a:ext uri="{0D108BD9-81ED-4DB2-BD59-A6C34878D82A}">
                    <a16:rowId xmlns:a16="http://schemas.microsoft.com/office/drawing/2014/main" val="4002157218"/>
                  </a:ext>
                </a:extLst>
              </a:tr>
              <a:tr h="416670">
                <a:tc>
                  <a:txBody>
                    <a:bodyPr/>
                    <a:lstStyle/>
                    <a:p>
                      <a:pPr algn="l" fontAlgn="ctr"/>
                      <a:r>
                        <a:rPr lang="it-IT" sz="1200" u="none" strike="noStrike">
                          <a:effectLst/>
                        </a:rPr>
                        <a:t>Pre-space age “0”</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it-IT" sz="1200" u="none" strike="noStrike">
                          <a:effectLst/>
                        </a:rPr>
                        <a:t>1943-1957</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en-US" sz="1200" u="none" strike="noStrike">
                          <a:effectLst/>
                        </a:rPr>
                        <a:t>Military race for intercontinental ballistic missiles, first satellite on orbit (i.e. Sputnik)</a:t>
                      </a:r>
                      <a:endParaRPr lang="en-US" sz="1200" b="0" i="0" u="none" strike="noStrike">
                        <a:solidFill>
                          <a:srgbClr val="333333"/>
                        </a:solidFill>
                        <a:effectLst/>
                        <a:latin typeface="Arial" panose="020B0604020202020204" pitchFamily="34" charset="0"/>
                      </a:endParaRPr>
                    </a:p>
                  </a:txBody>
                  <a:tcPr marL="6348" marR="6348" marT="6348" marB="0" anchor="ctr"/>
                </a:tc>
                <a:extLst>
                  <a:ext uri="{0D108BD9-81ED-4DB2-BD59-A6C34878D82A}">
                    <a16:rowId xmlns:a16="http://schemas.microsoft.com/office/drawing/2014/main" val="1925211272"/>
                  </a:ext>
                </a:extLst>
              </a:tr>
              <a:tr h="621216">
                <a:tc>
                  <a:txBody>
                    <a:bodyPr/>
                    <a:lstStyle/>
                    <a:p>
                      <a:pPr algn="l" fontAlgn="ctr"/>
                      <a:r>
                        <a:rPr lang="it-IT" sz="1200" u="none" strike="noStrike">
                          <a:effectLst/>
                        </a:rPr>
                        <a:t>Cycle 1</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it-IT" sz="1200" u="none" strike="noStrike" dirty="0">
                          <a:effectLst/>
                        </a:rPr>
                        <a:t>1958-1972</a:t>
                      </a:r>
                      <a:endParaRPr lang="it-IT" sz="1200" b="0" i="0" u="none" strike="noStrike" dirty="0">
                        <a:solidFill>
                          <a:srgbClr val="333333"/>
                        </a:solidFill>
                        <a:effectLst/>
                        <a:latin typeface="Arial" panose="020B0604020202020204" pitchFamily="34" charset="0"/>
                      </a:endParaRPr>
                    </a:p>
                  </a:txBody>
                  <a:tcPr marL="6348" marR="6348" marT="6348" marB="0" anchor="ctr"/>
                </a:tc>
                <a:tc>
                  <a:txBody>
                    <a:bodyPr/>
                    <a:lstStyle/>
                    <a:p>
                      <a:pPr algn="l" fontAlgn="ctr"/>
                      <a:r>
                        <a:rPr lang="en-US" sz="1200" u="none" strike="noStrike">
                          <a:effectLst/>
                        </a:rPr>
                        <a:t>Space race (from Sputnik to the end of the Apollo era), beginning of military applications (e.g. spy satellites), first humans in space, robotic space exploration</a:t>
                      </a:r>
                      <a:endParaRPr lang="en-US" sz="1200" b="0" i="0" u="none" strike="noStrike">
                        <a:solidFill>
                          <a:srgbClr val="333333"/>
                        </a:solidFill>
                        <a:effectLst/>
                        <a:latin typeface="Arial" panose="020B0604020202020204" pitchFamily="34" charset="0"/>
                      </a:endParaRPr>
                    </a:p>
                  </a:txBody>
                  <a:tcPr marL="6348" marR="6348" marT="6348" marB="0" anchor="ctr"/>
                </a:tc>
                <a:extLst>
                  <a:ext uri="{0D108BD9-81ED-4DB2-BD59-A6C34878D82A}">
                    <a16:rowId xmlns:a16="http://schemas.microsoft.com/office/drawing/2014/main" val="4132193126"/>
                  </a:ext>
                </a:extLst>
              </a:tr>
              <a:tr h="825763">
                <a:tc>
                  <a:txBody>
                    <a:bodyPr/>
                    <a:lstStyle/>
                    <a:p>
                      <a:pPr algn="l" fontAlgn="ctr"/>
                      <a:r>
                        <a:rPr lang="it-IT" sz="1200" u="none" strike="noStrike">
                          <a:effectLst/>
                        </a:rPr>
                        <a:t>Cycle 2</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it-IT" sz="1200" u="none" strike="noStrike" dirty="0">
                          <a:effectLst/>
                        </a:rPr>
                        <a:t>1973-1986</a:t>
                      </a:r>
                      <a:endParaRPr lang="it-IT" sz="1200" b="0" i="0" u="none" strike="noStrike" dirty="0">
                        <a:solidFill>
                          <a:srgbClr val="333333"/>
                        </a:solidFill>
                        <a:effectLst/>
                        <a:latin typeface="Arial" panose="020B0604020202020204" pitchFamily="34" charset="0"/>
                      </a:endParaRPr>
                    </a:p>
                  </a:txBody>
                  <a:tcPr marL="6348" marR="6348" marT="6348" marB="0" anchor="ctr"/>
                </a:tc>
                <a:tc>
                  <a:txBody>
                    <a:bodyPr/>
                    <a:lstStyle/>
                    <a:p>
                      <a:pPr algn="l" fontAlgn="ctr"/>
                      <a:r>
                        <a:rPr lang="en-US" sz="1200" u="none" strike="noStrike">
                          <a:effectLst/>
                        </a:rPr>
                        <a:t>First space stations (Skylab, Salyut) and shuttles (US space shuttle, Buran), further development of military applications (GPS, Glonass), beginning of civilian and commercial applications (earth observation, telecommunications), emergence of new actors (Europe, Japan, China)</a:t>
                      </a:r>
                      <a:endParaRPr lang="en-US" sz="1200" b="0" i="0" u="none" strike="noStrike">
                        <a:solidFill>
                          <a:srgbClr val="333333"/>
                        </a:solidFill>
                        <a:effectLst/>
                        <a:latin typeface="Arial" panose="020B0604020202020204" pitchFamily="34" charset="0"/>
                      </a:endParaRPr>
                    </a:p>
                  </a:txBody>
                  <a:tcPr marL="6348" marR="6348" marT="6348" marB="0" anchor="ctr"/>
                </a:tc>
                <a:extLst>
                  <a:ext uri="{0D108BD9-81ED-4DB2-BD59-A6C34878D82A}">
                    <a16:rowId xmlns:a16="http://schemas.microsoft.com/office/drawing/2014/main" val="117163214"/>
                  </a:ext>
                </a:extLst>
              </a:tr>
              <a:tr h="825763">
                <a:tc>
                  <a:txBody>
                    <a:bodyPr/>
                    <a:lstStyle/>
                    <a:p>
                      <a:pPr algn="l" fontAlgn="ctr"/>
                      <a:r>
                        <a:rPr lang="it-IT" sz="1200" u="none" strike="noStrike">
                          <a:effectLst/>
                        </a:rPr>
                        <a:t>Cycle 3</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it-IT" sz="1200" u="none" strike="noStrike">
                          <a:effectLst/>
                        </a:rPr>
                        <a:t>1987-2002</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en-US" sz="1200" u="none" strike="noStrike">
                          <a:effectLst/>
                        </a:rPr>
                        <a:t>Second generation of space stations (Mir, ISS), stronger role of space applications in militaries, further development of civilian and commercial applications (Landsat, Spot Image, satellite television), with more actors entering markets, and many space technology transfers at the end of cold war</a:t>
                      </a:r>
                      <a:endParaRPr lang="en-US" sz="1200" b="0" i="0" u="none" strike="noStrike">
                        <a:solidFill>
                          <a:srgbClr val="333333"/>
                        </a:solidFill>
                        <a:effectLst/>
                        <a:latin typeface="Arial" panose="020B0604020202020204" pitchFamily="34" charset="0"/>
                      </a:endParaRPr>
                    </a:p>
                  </a:txBody>
                  <a:tcPr marL="6348" marR="6348" marT="6348" marB="0" anchor="ctr"/>
                </a:tc>
                <a:extLst>
                  <a:ext uri="{0D108BD9-81ED-4DB2-BD59-A6C34878D82A}">
                    <a16:rowId xmlns:a16="http://schemas.microsoft.com/office/drawing/2014/main" val="834758596"/>
                  </a:ext>
                </a:extLst>
              </a:tr>
              <a:tr h="1234857">
                <a:tc>
                  <a:txBody>
                    <a:bodyPr/>
                    <a:lstStyle/>
                    <a:p>
                      <a:pPr algn="l" fontAlgn="ctr"/>
                      <a:r>
                        <a:rPr lang="it-IT" sz="1200" u="none" strike="noStrike">
                          <a:effectLst/>
                        </a:rPr>
                        <a:t>Cycle 4</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it-IT" sz="1200" u="none" strike="noStrike">
                          <a:effectLst/>
                        </a:rPr>
                        <a:t>2003-2018</a:t>
                      </a:r>
                      <a:endParaRPr lang="it-IT" sz="1200" b="0" i="0" u="none" strike="noStrike">
                        <a:solidFill>
                          <a:srgbClr val="333333"/>
                        </a:solidFill>
                        <a:effectLst/>
                        <a:latin typeface="Arial" panose="020B0604020202020204" pitchFamily="34" charset="0"/>
                      </a:endParaRPr>
                    </a:p>
                  </a:txBody>
                  <a:tcPr marL="6348" marR="6348" marT="6348" marB="0" anchor="ctr"/>
                </a:tc>
                <a:tc>
                  <a:txBody>
                    <a:bodyPr/>
                    <a:lstStyle/>
                    <a:p>
                      <a:pPr algn="l" fontAlgn="ctr"/>
                      <a:r>
                        <a:rPr lang="en-US" sz="1200" u="none" strike="noStrike" dirty="0">
                          <a:effectLst/>
                        </a:rPr>
                        <a:t>Ubiquitous use of space applications in various fields thanks to </a:t>
                      </a:r>
                      <a:r>
                        <a:rPr lang="en-US" sz="1200" u="none" strike="noStrike" dirty="0" err="1">
                          <a:effectLst/>
                        </a:rPr>
                        <a:t>digitalisation</a:t>
                      </a:r>
                      <a:r>
                        <a:rPr lang="en-US" sz="1200" u="none" strike="noStrike" dirty="0">
                          <a:effectLst/>
                        </a:rPr>
                        <a:t> (strong rise of downstream activities), new generation of space systems (small satellites) prompted by integration of breakthroughs in micro-electronics, computers, and material sciences, </a:t>
                      </a:r>
                      <a:r>
                        <a:rPr lang="en-US" sz="1200" u="none" strike="noStrike" dirty="0" err="1">
                          <a:effectLst/>
                        </a:rPr>
                        <a:t>globalisation</a:t>
                      </a:r>
                      <a:r>
                        <a:rPr lang="en-US" sz="1200" u="none" strike="noStrike" dirty="0">
                          <a:effectLst/>
                        </a:rPr>
                        <a:t> of space activities (large and very small national space </a:t>
                      </a:r>
                      <a:r>
                        <a:rPr lang="en-US" sz="1200" u="none" strike="noStrike" dirty="0" err="1">
                          <a:effectLst/>
                        </a:rPr>
                        <a:t>programmes</a:t>
                      </a:r>
                      <a:r>
                        <a:rPr lang="en-US" sz="1200" u="none" strike="noStrike" dirty="0">
                          <a:effectLst/>
                        </a:rPr>
                        <a:t> coexist, development of global value chains)</a:t>
                      </a:r>
                      <a:endParaRPr lang="en-US" sz="1200" b="0" i="0" u="none" strike="noStrike" dirty="0">
                        <a:solidFill>
                          <a:srgbClr val="333333"/>
                        </a:solidFill>
                        <a:effectLst/>
                        <a:latin typeface="Arial" panose="020B0604020202020204" pitchFamily="34" charset="0"/>
                      </a:endParaRPr>
                    </a:p>
                  </a:txBody>
                  <a:tcPr marL="6348" marR="6348" marT="6348" marB="0" anchor="ctr"/>
                </a:tc>
                <a:extLst>
                  <a:ext uri="{0D108BD9-81ED-4DB2-BD59-A6C34878D82A}">
                    <a16:rowId xmlns:a16="http://schemas.microsoft.com/office/drawing/2014/main" val="4186514031"/>
                  </a:ext>
                </a:extLst>
              </a:tr>
            </a:tbl>
          </a:graphicData>
        </a:graphic>
      </p:graphicFrame>
      <p:sp>
        <p:nvSpPr>
          <p:cNvPr id="3" name="Segnaposto numero diapositiva 2"/>
          <p:cNvSpPr>
            <a:spLocks noGrp="1"/>
          </p:cNvSpPr>
          <p:nvPr>
            <p:ph type="sldNum" sz="quarter" idx="12"/>
          </p:nvPr>
        </p:nvSpPr>
        <p:spPr/>
        <p:txBody>
          <a:bodyPr/>
          <a:lstStyle/>
          <a:p>
            <a:fld id="{E7A41E1B-4F70-4964-A407-84C68BE8251C}" type="slidenum">
              <a:rPr lang="it-IT" smtClean="0"/>
              <a:t>7</a:t>
            </a:fld>
            <a:endParaRPr lang="it-IT"/>
          </a:p>
        </p:txBody>
      </p:sp>
      <p:sp>
        <p:nvSpPr>
          <p:cNvPr id="4" name="Titolo 3"/>
          <p:cNvSpPr>
            <a:spLocks noGrp="1"/>
          </p:cNvSpPr>
          <p:nvPr>
            <p:ph type="title"/>
          </p:nvPr>
        </p:nvSpPr>
        <p:spPr/>
        <p:txBody>
          <a:bodyPr/>
          <a:lstStyle/>
          <a:p>
            <a:r>
              <a:rPr lang="it-IT" dirty="0" smtClean="0"/>
              <a:t>The OECD </a:t>
            </a:r>
            <a:r>
              <a:rPr lang="it-IT" dirty="0" err="1" smtClean="0"/>
              <a:t>cycles</a:t>
            </a:r>
            <a:endParaRPr lang="it-IT" dirty="0"/>
          </a:p>
        </p:txBody>
      </p:sp>
      <p:sp>
        <p:nvSpPr>
          <p:cNvPr id="6" name="CasellaDiTesto 5"/>
          <p:cNvSpPr txBox="1"/>
          <p:nvPr/>
        </p:nvSpPr>
        <p:spPr>
          <a:xfrm>
            <a:off x="642728" y="6079351"/>
            <a:ext cx="8172400" cy="553998"/>
          </a:xfrm>
          <a:prstGeom prst="rect">
            <a:avLst/>
          </a:prstGeom>
          <a:noFill/>
        </p:spPr>
        <p:txBody>
          <a:bodyPr wrap="square" rtlCol="0">
            <a:spAutoFit/>
          </a:bodyPr>
          <a:lstStyle/>
          <a:p>
            <a:r>
              <a:rPr lang="it-IT" sz="1200" dirty="0" smtClean="0"/>
              <a:t>Source: OECD </a:t>
            </a:r>
            <a:r>
              <a:rPr lang="en-US" sz="1200" dirty="0"/>
              <a:t>The Space Economy in </a:t>
            </a:r>
            <a:r>
              <a:rPr lang="en-US" sz="1200" dirty="0" smtClean="0"/>
              <a:t>Figures How </a:t>
            </a:r>
            <a:r>
              <a:rPr lang="en-US" sz="1200" dirty="0"/>
              <a:t>Space Contributes to the Global Economy</a:t>
            </a:r>
          </a:p>
          <a:p>
            <a:endParaRPr lang="it-IT" dirty="0"/>
          </a:p>
        </p:txBody>
      </p:sp>
      <p:sp>
        <p:nvSpPr>
          <p:cNvPr id="7" name="Rettangolo 6"/>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261138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3164401259"/>
              </p:ext>
            </p:extLst>
          </p:nvPr>
        </p:nvGraphicFramePr>
        <p:xfrm>
          <a:off x="457200" y="1600200"/>
          <a:ext cx="7858544" cy="2200908"/>
        </p:xfrm>
        <a:graphic>
          <a:graphicData uri="http://schemas.openxmlformats.org/drawingml/2006/table">
            <a:tbl>
              <a:tblPr>
                <a:tableStyleId>{5C22544A-7EE6-4342-B048-85BDC9FD1C3A}</a:tableStyleId>
              </a:tblPr>
              <a:tblGrid>
                <a:gridCol w="1688508">
                  <a:extLst>
                    <a:ext uri="{9D8B030D-6E8A-4147-A177-3AD203B41FA5}">
                      <a16:colId xmlns:a16="http://schemas.microsoft.com/office/drawing/2014/main" val="3041239779"/>
                    </a:ext>
                  </a:extLst>
                </a:gridCol>
                <a:gridCol w="1269555">
                  <a:extLst>
                    <a:ext uri="{9D8B030D-6E8A-4147-A177-3AD203B41FA5}">
                      <a16:colId xmlns:a16="http://schemas.microsoft.com/office/drawing/2014/main" val="4153743615"/>
                    </a:ext>
                  </a:extLst>
                </a:gridCol>
                <a:gridCol w="4900481">
                  <a:extLst>
                    <a:ext uri="{9D8B030D-6E8A-4147-A177-3AD203B41FA5}">
                      <a16:colId xmlns:a16="http://schemas.microsoft.com/office/drawing/2014/main" val="2029581677"/>
                    </a:ext>
                  </a:extLst>
                </a:gridCol>
              </a:tblGrid>
              <a:tr h="863297">
                <a:tc>
                  <a:txBody>
                    <a:bodyPr/>
                    <a:lstStyle/>
                    <a:p>
                      <a:pPr algn="l" fontAlgn="ctr"/>
                      <a:r>
                        <a:rPr lang="it-IT" sz="1800" b="1" u="none" strike="noStrike" dirty="0" err="1">
                          <a:effectLst/>
                        </a:rPr>
                        <a:t>Cycle</a:t>
                      </a:r>
                      <a:r>
                        <a:rPr lang="it-IT" sz="1800" b="1" u="none" strike="noStrike" dirty="0">
                          <a:effectLst/>
                        </a:rPr>
                        <a:t> 5</a:t>
                      </a:r>
                      <a:endParaRPr lang="it-IT" sz="1800" b="1" i="0" u="none" strike="noStrike" dirty="0">
                        <a:solidFill>
                          <a:srgbClr val="333333"/>
                        </a:solidFill>
                        <a:effectLst/>
                        <a:latin typeface="Arial" panose="020B0604020202020204" pitchFamily="34" charset="0"/>
                      </a:endParaRPr>
                    </a:p>
                  </a:txBody>
                  <a:tcPr marL="6348" marR="6348" marT="6348" marB="0" anchor="ctr"/>
                </a:tc>
                <a:tc>
                  <a:txBody>
                    <a:bodyPr/>
                    <a:lstStyle/>
                    <a:p>
                      <a:pPr algn="l" fontAlgn="ctr"/>
                      <a:r>
                        <a:rPr lang="it-IT" sz="1800" b="1" u="none" strike="noStrike" dirty="0">
                          <a:effectLst/>
                        </a:rPr>
                        <a:t>2018-2033</a:t>
                      </a:r>
                      <a:endParaRPr lang="it-IT" sz="1800" b="1" i="0" u="none" strike="noStrike" dirty="0">
                        <a:solidFill>
                          <a:srgbClr val="333333"/>
                        </a:solidFill>
                        <a:effectLst/>
                        <a:latin typeface="Arial" panose="020B0604020202020204" pitchFamily="34" charset="0"/>
                      </a:endParaRPr>
                    </a:p>
                  </a:txBody>
                  <a:tcPr marL="6348" marR="6348" marT="6348" marB="0" anchor="ctr"/>
                </a:tc>
                <a:tc>
                  <a:txBody>
                    <a:bodyPr/>
                    <a:lstStyle/>
                    <a:p>
                      <a:pPr algn="l" fontAlgn="ctr"/>
                      <a:r>
                        <a:rPr lang="en-US" sz="1800" u="none" strike="noStrike" dirty="0">
                          <a:effectLst/>
                        </a:rPr>
                        <a:t>Growing uses of satellite infrastructure outputs (signals, data) in mass-market products and possibly for global monitoring of treaties (land, ocean, climate), third generation of space stations, extensive mapping of solar system and beyond thanks to new telescopes and robotic missions, new space activities coming of age (e.g. new human-rated space launchers, in-orbit servicing)</a:t>
                      </a:r>
                      <a:endParaRPr lang="en-US" sz="1800" b="0" i="0" u="none" strike="noStrike" dirty="0">
                        <a:solidFill>
                          <a:srgbClr val="333333"/>
                        </a:solidFill>
                        <a:effectLst/>
                        <a:latin typeface="Arial" panose="020B0604020202020204" pitchFamily="34" charset="0"/>
                      </a:endParaRPr>
                    </a:p>
                  </a:txBody>
                  <a:tcPr marL="6348" marR="6348" marT="6348" marB="0" anchor="ctr"/>
                </a:tc>
                <a:extLst>
                  <a:ext uri="{0D108BD9-81ED-4DB2-BD59-A6C34878D82A}">
                    <a16:rowId xmlns:a16="http://schemas.microsoft.com/office/drawing/2014/main" val="564693233"/>
                  </a:ext>
                </a:extLst>
              </a:tr>
            </a:tbl>
          </a:graphicData>
        </a:graphic>
      </p:graphicFrame>
      <p:sp>
        <p:nvSpPr>
          <p:cNvPr id="3" name="Segnaposto numero diapositiva 2"/>
          <p:cNvSpPr>
            <a:spLocks noGrp="1"/>
          </p:cNvSpPr>
          <p:nvPr>
            <p:ph type="sldNum" sz="quarter" idx="12"/>
          </p:nvPr>
        </p:nvSpPr>
        <p:spPr/>
        <p:txBody>
          <a:bodyPr/>
          <a:lstStyle/>
          <a:p>
            <a:fld id="{E7A41E1B-4F70-4964-A407-84C68BE8251C}" type="slidenum">
              <a:rPr lang="it-IT" smtClean="0"/>
              <a:t>8</a:t>
            </a:fld>
            <a:endParaRPr lang="it-IT"/>
          </a:p>
        </p:txBody>
      </p:sp>
      <p:sp>
        <p:nvSpPr>
          <p:cNvPr id="4" name="Titolo 3"/>
          <p:cNvSpPr>
            <a:spLocks noGrp="1"/>
          </p:cNvSpPr>
          <p:nvPr>
            <p:ph type="title"/>
          </p:nvPr>
        </p:nvSpPr>
        <p:spPr/>
        <p:txBody>
          <a:bodyPr/>
          <a:lstStyle/>
          <a:p>
            <a:r>
              <a:rPr lang="it-IT" dirty="0"/>
              <a:t>The OECD </a:t>
            </a:r>
            <a:r>
              <a:rPr lang="it-IT" dirty="0" err="1" smtClean="0"/>
              <a:t>cycles</a:t>
            </a:r>
            <a:r>
              <a:rPr lang="it-IT" dirty="0" smtClean="0"/>
              <a:t> (2)</a:t>
            </a:r>
            <a:endParaRPr lang="it-IT" dirty="0"/>
          </a:p>
        </p:txBody>
      </p:sp>
      <p:sp>
        <p:nvSpPr>
          <p:cNvPr id="6" name="CasellaDiTesto 5"/>
          <p:cNvSpPr txBox="1"/>
          <p:nvPr/>
        </p:nvSpPr>
        <p:spPr>
          <a:xfrm>
            <a:off x="457200" y="4437112"/>
            <a:ext cx="8172400" cy="553998"/>
          </a:xfrm>
          <a:prstGeom prst="rect">
            <a:avLst/>
          </a:prstGeom>
          <a:noFill/>
        </p:spPr>
        <p:txBody>
          <a:bodyPr wrap="square" rtlCol="0">
            <a:spAutoFit/>
          </a:bodyPr>
          <a:lstStyle/>
          <a:p>
            <a:r>
              <a:rPr lang="it-IT" sz="1200" dirty="0" smtClean="0"/>
              <a:t>Source: OECD </a:t>
            </a:r>
            <a:r>
              <a:rPr lang="en-US" sz="1200" dirty="0"/>
              <a:t>The Space Economy in </a:t>
            </a:r>
            <a:r>
              <a:rPr lang="en-US" sz="1200" dirty="0" smtClean="0"/>
              <a:t>Figures How </a:t>
            </a:r>
            <a:r>
              <a:rPr lang="en-US" sz="1200" dirty="0"/>
              <a:t>Space Contributes to the Global Economy</a:t>
            </a:r>
          </a:p>
          <a:p>
            <a:endParaRPr lang="it-IT" dirty="0"/>
          </a:p>
        </p:txBody>
      </p:sp>
      <p:sp>
        <p:nvSpPr>
          <p:cNvPr id="7" name="Rettangolo 6"/>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1115490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Space </a:t>
            </a:r>
            <a:r>
              <a:rPr lang="it-IT" dirty="0" err="1" smtClean="0"/>
              <a:t>launches</a:t>
            </a:r>
            <a:r>
              <a:rPr lang="it-IT" dirty="0" smtClean="0"/>
              <a:t> in 2018</a:t>
            </a:r>
            <a:endParaRPr lang="it-IT" dirty="0"/>
          </a:p>
        </p:txBody>
      </p:sp>
      <p:pic>
        <p:nvPicPr>
          <p:cNvPr id="4" name="Segnaposto contenut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7741048" cy="4019048"/>
          </a:xfrm>
          <a:prstGeom prst="rect">
            <a:avLst/>
          </a:prstGeom>
          <a:noFill/>
          <a:ln>
            <a:noFill/>
          </a:ln>
        </p:spPr>
      </p:pic>
      <p:sp>
        <p:nvSpPr>
          <p:cNvPr id="6" name="CasellaDiTesto 5"/>
          <p:cNvSpPr txBox="1"/>
          <p:nvPr/>
        </p:nvSpPr>
        <p:spPr>
          <a:xfrm>
            <a:off x="514400" y="5870043"/>
            <a:ext cx="8172400" cy="553998"/>
          </a:xfrm>
          <a:prstGeom prst="rect">
            <a:avLst/>
          </a:prstGeom>
          <a:noFill/>
        </p:spPr>
        <p:txBody>
          <a:bodyPr wrap="square" rtlCol="0">
            <a:spAutoFit/>
          </a:bodyPr>
          <a:lstStyle/>
          <a:p>
            <a:r>
              <a:rPr lang="it-IT" sz="1200" dirty="0" smtClean="0"/>
              <a:t>Source: OECD </a:t>
            </a:r>
            <a:r>
              <a:rPr lang="en-US" sz="1200" dirty="0"/>
              <a:t>The Space Economy in </a:t>
            </a:r>
            <a:r>
              <a:rPr lang="en-US" sz="1200" dirty="0" smtClean="0"/>
              <a:t>Figures How </a:t>
            </a:r>
            <a:r>
              <a:rPr lang="en-US" sz="1200" dirty="0"/>
              <a:t>Space Contributes to the Global Economy</a:t>
            </a:r>
          </a:p>
          <a:p>
            <a:endParaRPr lang="it-IT" dirty="0"/>
          </a:p>
        </p:txBody>
      </p:sp>
      <p:sp>
        <p:nvSpPr>
          <p:cNvPr id="5" name="Rettangolo 4"/>
          <p:cNvSpPr/>
          <p:nvPr/>
        </p:nvSpPr>
        <p:spPr>
          <a:xfrm>
            <a:off x="6553200" y="6308725"/>
            <a:ext cx="1982466" cy="369332"/>
          </a:xfrm>
          <a:prstGeom prst="rect">
            <a:avLst/>
          </a:prstGeom>
        </p:spPr>
        <p:txBody>
          <a:bodyPr wrap="none">
            <a:spAutoFit/>
          </a:bodyPr>
          <a:lstStyle/>
          <a:p>
            <a:r>
              <a:rPr lang="en-US" b="1" dirty="0" smtClean="0"/>
              <a:t>Market overview…</a:t>
            </a:r>
            <a:endParaRPr lang="en-US" b="1" dirty="0"/>
          </a:p>
        </p:txBody>
      </p:sp>
    </p:spTree>
    <p:extLst>
      <p:ext uri="{BB962C8B-B14F-4D97-AF65-F5344CB8AC3E}">
        <p14:creationId xmlns:p14="http://schemas.microsoft.com/office/powerpoint/2010/main" val="1477569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19767</TotalTime>
  <Words>2347</Words>
  <Application>Microsoft Office PowerPoint</Application>
  <PresentationFormat>Presentazione su schermo (4:3)</PresentationFormat>
  <Paragraphs>387</Paragraphs>
  <Slides>42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42</vt:i4>
      </vt:variant>
    </vt:vector>
  </HeadingPairs>
  <TitlesOfParts>
    <vt:vector size="47" baseType="lpstr">
      <vt:lpstr>Arial</vt:lpstr>
      <vt:lpstr>Calibri</vt:lpstr>
      <vt:lpstr>Cambria Math</vt:lpstr>
      <vt:lpstr>Times New Roman</vt:lpstr>
      <vt:lpstr>Tema di Office</vt:lpstr>
      <vt:lpstr>   USTITEM project – final version (Upstream Satellites Technology Improvement Towards Enlarging Market, USTITEM)  </vt:lpstr>
      <vt:lpstr>Contents</vt:lpstr>
      <vt:lpstr>A taxonomy of the aerospace branches</vt:lpstr>
      <vt:lpstr>Upstream vs Downstream in a nutshell</vt:lpstr>
      <vt:lpstr>Upstream vs downstream: push or pull</vt:lpstr>
      <vt:lpstr>Bryce world overview</vt:lpstr>
      <vt:lpstr>The OECD cycles</vt:lpstr>
      <vt:lpstr>The OECD cycles (2)</vt:lpstr>
      <vt:lpstr>Space launches in 2018</vt:lpstr>
      <vt:lpstr>Number of successful launches</vt:lpstr>
      <vt:lpstr>Launch industry: Europe is growing</vt:lpstr>
      <vt:lpstr>Very small satellites launches</vt:lpstr>
      <vt:lpstr>The evolution of technology</vt:lpstr>
      <vt:lpstr>The evolution of technology</vt:lpstr>
      <vt:lpstr>Thales group key figures</vt:lpstr>
      <vt:lpstr>Thales Alenia Italia spa</vt:lpstr>
      <vt:lpstr>Leonardo key figures</vt:lpstr>
      <vt:lpstr>Summing up</vt:lpstr>
      <vt:lpstr>USTITEM project and Investment hypotheses</vt:lpstr>
      <vt:lpstr>Production hypotheses</vt:lpstr>
      <vt:lpstr>Hypotheses matrix</vt:lpstr>
      <vt:lpstr>Other assumptions</vt:lpstr>
      <vt:lpstr>Prudential approach</vt:lpstr>
      <vt:lpstr>Savings and payback period HP 1.2</vt:lpstr>
      <vt:lpstr>Incremental cumulative Cash Flow HP 1.2</vt:lpstr>
      <vt:lpstr>Savings and payback period HP 2.2</vt:lpstr>
      <vt:lpstr>Impact on Income Statement</vt:lpstr>
      <vt:lpstr>HP 2.2 with 60 mln of investment</vt:lpstr>
      <vt:lpstr>HP 2.2 with 55 mln of investment (9.5% of interest rate)</vt:lpstr>
      <vt:lpstr>HP 2.2 with 60 mln of investment (9.5% of interest rate)</vt:lpstr>
      <vt:lpstr>Incremental Cumulative Cash Flow HP 2.2</vt:lpstr>
      <vt:lpstr>Payback period by hypotheses</vt:lpstr>
      <vt:lpstr>HP 1.2 vs HP 2.2</vt:lpstr>
      <vt:lpstr>State and regional aid</vt:lpstr>
      <vt:lpstr>Soft state aid</vt:lpstr>
      <vt:lpstr>Hard state and regional financial aid</vt:lpstr>
      <vt:lpstr>R and D activities</vt:lpstr>
      <vt:lpstr>Hard aid – key figures</vt:lpstr>
      <vt:lpstr>Additional results</vt:lpstr>
      <vt:lpstr>Sensitive analyses</vt:lpstr>
      <vt:lpstr>Hard aid: the impact on performance </vt:lpstr>
      <vt:lpstr>Overview for next operational steps to develop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draft</dc:title>
  <dc:creator>mauro.aliano</dc:creator>
  <cp:lastModifiedBy>utente</cp:lastModifiedBy>
  <cp:revision>323</cp:revision>
  <dcterms:created xsi:type="dcterms:W3CDTF">2019-12-04T07:58:34Z</dcterms:created>
  <dcterms:modified xsi:type="dcterms:W3CDTF">2020-02-18T11:00:39Z</dcterms:modified>
</cp:coreProperties>
</file>